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8"/>
  </p:notesMasterIdLst>
  <p:sldIdLst>
    <p:sldId id="374" r:id="rId2"/>
    <p:sldId id="258" r:id="rId3"/>
    <p:sldId id="261" r:id="rId4"/>
    <p:sldId id="268" r:id="rId5"/>
    <p:sldId id="269" r:id="rId6"/>
    <p:sldId id="272" r:id="rId7"/>
    <p:sldId id="274" r:id="rId8"/>
    <p:sldId id="276" r:id="rId9"/>
    <p:sldId id="370" r:id="rId10"/>
    <p:sldId id="371" r:id="rId11"/>
    <p:sldId id="273" r:id="rId12"/>
    <p:sldId id="280" r:id="rId13"/>
    <p:sldId id="281" r:id="rId14"/>
    <p:sldId id="354" r:id="rId15"/>
    <p:sldId id="355" r:id="rId16"/>
    <p:sldId id="263" r:id="rId17"/>
    <p:sldId id="262" r:id="rId18"/>
    <p:sldId id="359" r:id="rId19"/>
    <p:sldId id="360" r:id="rId20"/>
    <p:sldId id="361" r:id="rId21"/>
    <p:sldId id="362" r:id="rId22"/>
    <p:sldId id="363" r:id="rId23"/>
    <p:sldId id="364" r:id="rId24"/>
    <p:sldId id="351" r:id="rId25"/>
    <p:sldId id="353" r:id="rId26"/>
    <p:sldId id="365" r:id="rId27"/>
    <p:sldId id="366" r:id="rId28"/>
    <p:sldId id="367" r:id="rId29"/>
    <p:sldId id="368" r:id="rId30"/>
    <p:sldId id="369" r:id="rId31"/>
    <p:sldId id="358" r:id="rId32"/>
    <p:sldId id="331" r:id="rId33"/>
    <p:sldId id="297" r:id="rId34"/>
    <p:sldId id="290" r:id="rId35"/>
    <p:sldId id="291" r:id="rId36"/>
    <p:sldId id="293" r:id="rId37"/>
    <p:sldId id="373" r:id="rId38"/>
    <p:sldId id="299" r:id="rId39"/>
    <p:sldId id="300" r:id="rId40"/>
    <p:sldId id="301" r:id="rId41"/>
    <p:sldId id="302" r:id="rId42"/>
    <p:sldId id="460" r:id="rId43"/>
    <p:sldId id="303" r:id="rId44"/>
    <p:sldId id="304" r:id="rId45"/>
    <p:sldId id="305" r:id="rId46"/>
    <p:sldId id="306" r:id="rId47"/>
    <p:sldId id="461" r:id="rId48"/>
    <p:sldId id="307" r:id="rId49"/>
    <p:sldId id="308" r:id="rId50"/>
    <p:sldId id="309" r:id="rId51"/>
    <p:sldId id="310" r:id="rId52"/>
    <p:sldId id="332" r:id="rId53"/>
    <p:sldId id="311" r:id="rId54"/>
    <p:sldId id="312" r:id="rId55"/>
    <p:sldId id="313" r:id="rId56"/>
    <p:sldId id="314" r:id="rId57"/>
    <p:sldId id="315" r:id="rId58"/>
    <p:sldId id="344" r:id="rId59"/>
    <p:sldId id="454" r:id="rId60"/>
    <p:sldId id="337" r:id="rId61"/>
    <p:sldId id="338" r:id="rId62"/>
    <p:sldId id="342" r:id="rId63"/>
    <p:sldId id="339" r:id="rId64"/>
    <p:sldId id="340" r:id="rId65"/>
    <p:sldId id="343" r:id="rId66"/>
    <p:sldId id="341" r:id="rId67"/>
    <p:sldId id="466" r:id="rId68"/>
    <p:sldId id="468" r:id="rId69"/>
    <p:sldId id="469" r:id="rId70"/>
    <p:sldId id="455" r:id="rId71"/>
    <p:sldId id="456" r:id="rId72"/>
    <p:sldId id="457" r:id="rId73"/>
    <p:sldId id="458" r:id="rId74"/>
    <p:sldId id="459" r:id="rId75"/>
    <p:sldId id="319" r:id="rId76"/>
    <p:sldId id="320" r:id="rId77"/>
    <p:sldId id="321" r:id="rId78"/>
    <p:sldId id="467" r:id="rId79"/>
    <p:sldId id="322" r:id="rId80"/>
    <p:sldId id="323" r:id="rId81"/>
    <p:sldId id="324" r:id="rId82"/>
    <p:sldId id="334" r:id="rId83"/>
    <p:sldId id="335" r:id="rId84"/>
    <p:sldId id="316" r:id="rId85"/>
    <p:sldId id="333" r:id="rId86"/>
    <p:sldId id="317" r:id="rId87"/>
    <p:sldId id="318" r:id="rId88"/>
    <p:sldId id="345" r:id="rId89"/>
    <p:sldId id="375" r:id="rId90"/>
    <p:sldId id="451" r:id="rId91"/>
    <p:sldId id="452" r:id="rId92"/>
    <p:sldId id="453" r:id="rId93"/>
    <p:sldId id="463" r:id="rId94"/>
    <p:sldId id="465" r:id="rId95"/>
    <p:sldId id="464" r:id="rId96"/>
    <p:sldId id="470" r:id="rId9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808000"/>
    <a:srgbClr val="008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85" autoAdjust="0"/>
    <p:restoredTop sz="94660"/>
  </p:normalViewPr>
  <p:slideViewPr>
    <p:cSldViewPr>
      <p:cViewPr varScale="1">
        <p:scale>
          <a:sx n="84" d="100"/>
          <a:sy n="84" d="100"/>
        </p:scale>
        <p:origin x="128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39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0B6ED-A509-4066-B1B1-B798AB23EDC3}" type="datetimeFigureOut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84FB-E9D7-40EE-A9EB-54AE8597AF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17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FA4C-2CFC-429B-A55B-5A81814E1944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E8CF-1FD8-4284-A32C-D824313B9F74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978B-F9A0-45F1-BF9E-6F0368D1184D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F252-7B6C-4526-AD83-9093640F82E0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61DD-0D19-4552-807C-4BBB6BBC9512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3A2DF-DB95-4755-9CEE-A2E6D8B7D36E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1127D-DF0B-4626-97E4-D0A33A0A641D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E896-B65A-4B36-82DF-0389B91F3DA3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A5EC-BC17-4E11-AC71-545CA7B2B82D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1A3E-AD1B-44B6-AE0D-71488074317F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23A-B921-4071-8FE9-71CFC667EEDC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D43D7-EB30-47EF-A0F3-A058D5941295}" type="datetime1">
              <a:rPr lang="ko-KR" altLang="en-US" smtClean="0"/>
              <a:pPr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B7525-C743-4FBD-B280-64137CFE7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pemed.com/radparts/tshtub05.jpg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google.co.kr/url?sa=i&amp;rct=j&amp;q=&amp;esrc=s&amp;source=images&amp;cd=&amp;cad=rja&amp;uact=8&amp;ved=&amp;url=http://www.repairfaq.org/sam/faqfil.htm&amp;ei=gCBoVezTE4LY8gXu0IHYAw&amp;bvm=bv.93990622,d.dGc&amp;psig=AFQjCNFTHu6FeKMwJBO3Ims6xTcP1uLMwA&amp;ust=1432973824799799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hyperlink" Target="http://upload.wikimedia.org/wikipedia/commons/8/83/Betatron_6MeV_(1942).jp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www.google.com/url?sa=i&amp;rct=j&amp;q=&amp;esrc=s&amp;source=images&amp;cd=&amp;cad=rja&amp;uact=8&amp;ved=2ahUKEwiloMLugPvcAhUCxbwKHRKwAx8QjRx6BAgBEAU&amp;url=https%3A%2F%2Fwww.jema-power.com%2Fapplication%2Fmedical-sector&amp;psig=AOvVaw0MGGH-emJYtGYbTK_uum91&amp;ust=153483305587009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hyperlink" Target="http://www.google.com/url?sa=i&amp;rct=j&amp;q=&amp;esrc=s&amp;source=images&amp;cd=&amp;cad=rja&amp;uact=8&amp;ved=2ahUKEwi09Z7JgPvcAhWEzLwKHcB2AV4QjRx6BAgBEAU&amp;url=http%3A%2F%2Fexpressobserver.com%2Fglobal-medical-cyclotron-market-2017-43258.html&amp;psig=AOvVaw0sKvbE11TfCWPiI-e-d0Gb&amp;ust=1534832967437836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www.google.com/url?sa=i&amp;rct=j&amp;q=&amp;esrc=s&amp;source=images&amp;cd=&amp;ved=&amp;url=https%3A%2F%2Fslideplayer.com%2Fslide%2F5684361%2F&amp;psig=AOvVaw3Ewq2s2HKapzQJ413N5r52&amp;ust=1534832886590227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docid=Mo1UwbFg_10pcM&amp;tbnid=BRvXH7lnjjTkVM:&amp;ved=0CAYQjRw&amp;url=http://www.jacmp.org/index.php/jacmp/article/view/2867/1597&amp;ei=AI8iU93pA-W1iAea2YGgAw&amp;bvm=bv.62922401,d.aGc&amp;psig=AFQjCNFU_-p7pFbSpOI1sZRWVxNfo-QeRw&amp;ust=1394860139361537" TargetMode="External"/><Relationship Id="rId3" Type="http://schemas.openxmlformats.org/officeDocument/2006/relationships/image" Target="../media/image66.jpeg"/><Relationship Id="rId7" Type="http://schemas.openxmlformats.org/officeDocument/2006/relationships/image" Target="../media/image68.png"/><Relationship Id="rId2" Type="http://schemas.openxmlformats.org/officeDocument/2006/relationships/hyperlink" Target="http://www.google.co.kr/url?sa=i&amp;rct=j&amp;q=&amp;esrc=s&amp;source=images&amp;cd=&amp;docid=8YZQnV1ai292LM&amp;tbnid=m5D3iUGLaxVHhM:&amp;ved=0CAYQjRw&amp;url=http://newsroom.varian.com/index.php?s=31899&amp;mode=gallery&amp;cat=2473&amp;ei=5I0iU9uAM8H6iQevyICgCw&amp;bvm=bv.62922401,d.aGc&amp;psig=AFQjCNGnRLCXrYWz2O9K9fdi81MfpDK7lw&amp;ust=139485983316126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oogle.co.kr/url?sa=i&amp;rct=j&amp;q=&amp;esrc=s&amp;source=images&amp;cd=&amp;cad=rja&amp;uact=8&amp;docid=NdyFFQOpD0C9IM&amp;tbnid=iVh7ijK3m6BaxM:&amp;ved=0CAYQjRw&amp;url=http://www.posterus.sk/?p=827&amp;ei=do4iU__OBoSaiAeOwYC4DA&amp;bvm=bv.62922401,d.aGc&amp;psig=AFQjCNHVVJYW_f4ew5PiR6rvRo3zvPOXYA&amp;ust=1394859955190030" TargetMode="External"/><Relationship Id="rId5" Type="http://schemas.openxmlformats.org/officeDocument/2006/relationships/image" Target="../media/image67.jpeg"/><Relationship Id="rId4" Type="http://schemas.openxmlformats.org/officeDocument/2006/relationships/hyperlink" Target="http://www.google.co.kr/url?sa=i&amp;rct=j&amp;q=&amp;esrc=s&amp;source=images&amp;cd=&amp;cad=rja&amp;uact=8&amp;docid=HbRmSqsRFUPErM&amp;tbnid=08-3ajmHSd0V_M:&amp;ved=0CAYQjRw&amp;url=http://www-personal.umich.edu/~swhadley/2005/09/why-does-wedge-tray-have-hole-in-it.html&amp;ei=W44iU4jFOc2wiQec8YCQDg&amp;bvm=bv.62922401,d.aGc&amp;psig=AFQjCNHVVJYW_f4ew5PiR6rvRo3zvPOXYA&amp;ust=1394859955190030" TargetMode="External"/><Relationship Id="rId9" Type="http://schemas.openxmlformats.org/officeDocument/2006/relationships/image" Target="../media/image6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gi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7" Type="http://schemas.openxmlformats.org/officeDocument/2006/relationships/image" Target="../media/image11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www.youtube.com/watch?v=IsaTx5-KLT8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39552" y="1772816"/>
            <a:ext cx="8064896" cy="237626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Production of X-Rays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381" y="188640"/>
            <a:ext cx="10050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Chapter</a:t>
            </a:r>
          </a:p>
          <a:p>
            <a:pPr algn="ctr"/>
            <a:r>
              <a:rPr lang="en-US" altLang="ko-KR" sz="9600" dirty="0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lang="ko-KR" altLang="en-US" sz="9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부제목 3"/>
          <p:cNvSpPr txBox="1">
            <a:spLocks/>
          </p:cNvSpPr>
          <p:nvPr/>
        </p:nvSpPr>
        <p:spPr>
          <a:xfrm>
            <a:off x="863588" y="3980656"/>
            <a:ext cx="7416824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March 2020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-Jung Hwang, PhD, KBMP,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DABR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Chungnam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National University Hospital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95536" y="548680"/>
            <a:ext cx="8208912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the </a:t>
            </a:r>
            <a:r>
              <a:rPr lang="en-US" altLang="ko-KR" dirty="0" smtClean="0">
                <a:solidFill>
                  <a:srgbClr val="CC3300"/>
                </a:solidFill>
              </a:rPr>
              <a:t>energy loss</a:t>
            </a:r>
            <a:r>
              <a:rPr lang="en-US" altLang="ko-KR" dirty="0" smtClean="0"/>
              <a:t> per atom by electrons </a:t>
            </a:r>
            <a:r>
              <a:rPr lang="en-US" altLang="ko-KR" dirty="0" smtClean="0">
                <a:solidFill>
                  <a:srgbClr val="CC3300"/>
                </a:solidFill>
              </a:rPr>
              <a:t>depends on Z</a:t>
            </a:r>
            <a:r>
              <a:rPr lang="en-US" altLang="ko-KR" baseline="30000" dirty="0" smtClean="0">
                <a:solidFill>
                  <a:srgbClr val="CC3300"/>
                </a:solidFill>
              </a:rPr>
              <a:t>2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>
                <a:solidFill>
                  <a:srgbClr val="CC3300"/>
                </a:solidFill>
              </a:rPr>
              <a:t>    - probability of </a:t>
            </a:r>
            <a:r>
              <a:rPr lang="en-US" altLang="ko-KR" dirty="0" err="1" smtClean="0">
                <a:solidFill>
                  <a:srgbClr val="CC3300"/>
                </a:solidFill>
              </a:rPr>
              <a:t>bremsstrahlung</a:t>
            </a:r>
            <a:r>
              <a:rPr lang="en-US" altLang="ko-KR" dirty="0" smtClean="0">
                <a:solidFill>
                  <a:srgbClr val="CC3300"/>
                </a:solidFill>
              </a:rPr>
              <a:t> production ~ Z</a:t>
            </a:r>
            <a:r>
              <a:rPr lang="en-US" altLang="ko-KR" baseline="30000" dirty="0" smtClean="0">
                <a:solidFill>
                  <a:srgbClr val="CC3300"/>
                </a:solidFill>
              </a:rPr>
              <a:t>2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endParaRPr lang="en-US" altLang="ko-KR" dirty="0" smtClean="0"/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the efficiency of x-ray production: the ratio of output energy emitted as x-rays to the input energy deposited by electrons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CC3300"/>
                </a:solidFill>
              </a:rPr>
              <a:t>Efficiency=9x10</a:t>
            </a:r>
            <a:r>
              <a:rPr lang="en-US" altLang="ko-KR" baseline="30000" dirty="0" smtClean="0">
                <a:solidFill>
                  <a:srgbClr val="CC3300"/>
                </a:solidFill>
              </a:rPr>
              <a:t>-10</a:t>
            </a:r>
            <a:r>
              <a:rPr lang="en-US" altLang="ko-KR" dirty="0" smtClean="0">
                <a:solidFill>
                  <a:srgbClr val="CC3300"/>
                </a:solidFill>
              </a:rPr>
              <a:t>ZV,  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if Z=74, V=100kV 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Efficiency=1%,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                              for high energy x-rays, it reaches 30~95% (6X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40%)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44624"/>
            <a:ext cx="885698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3200" dirty="0" smtClean="0"/>
              <a:t>4. X-ray energy spectra</a:t>
            </a:r>
          </a:p>
        </p:txBody>
      </p:sp>
      <p:pic>
        <p:nvPicPr>
          <p:cNvPr id="8" name="Picture 2" descr="D:\공부\칸책_이미지\fig_03-009.jpg"/>
          <p:cNvPicPr>
            <a:picLocks noChangeAspect="1" noChangeArrowheads="1"/>
          </p:cNvPicPr>
          <p:nvPr/>
        </p:nvPicPr>
        <p:blipFill>
          <a:blip r:embed="rId2" cstate="print"/>
          <a:srcRect b="5000"/>
          <a:stretch>
            <a:fillRect/>
          </a:stretch>
        </p:blipFill>
        <p:spPr bwMode="auto">
          <a:xfrm>
            <a:off x="393054" y="2742088"/>
            <a:ext cx="5331074" cy="3711248"/>
          </a:xfrm>
          <a:prstGeom prst="rect">
            <a:avLst/>
          </a:prstGeom>
          <a:noFill/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1560" y="1484784"/>
            <a:ext cx="8064896" cy="1089529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marL="269875" indent="-269875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If no filtration, neither inherent nor added,</a:t>
            </a:r>
          </a:p>
          <a:p>
            <a:pPr marL="269875" indent="-269875">
              <a:lnSpc>
                <a:spcPct val="120000"/>
              </a:lnSpc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  Kramer’s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eqn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I</a:t>
            </a:r>
            <a:r>
              <a:rPr lang="en-US" altLang="ko-KR" baseline="-25000" dirty="0" smtClean="0">
                <a:solidFill>
                  <a:srgbClr val="FF0000"/>
                </a:solidFill>
              </a:rPr>
              <a:t>E</a:t>
            </a:r>
            <a:r>
              <a:rPr lang="en-US" altLang="ko-KR" dirty="0" smtClean="0">
                <a:solidFill>
                  <a:srgbClr val="FF0000"/>
                </a:solidFill>
              </a:rPr>
              <a:t>=KZ(</a:t>
            </a:r>
            <a:r>
              <a:rPr lang="en-US" altLang="ko-KR" dirty="0" err="1" smtClean="0">
                <a:solidFill>
                  <a:srgbClr val="FF0000"/>
                </a:solidFill>
              </a:rPr>
              <a:t>E</a:t>
            </a:r>
            <a:r>
              <a:rPr lang="en-US" altLang="ko-KR" baseline="-25000" dirty="0" err="1" smtClean="0">
                <a:solidFill>
                  <a:srgbClr val="FF0000"/>
                </a:solidFill>
              </a:rPr>
              <a:t>m</a:t>
            </a:r>
            <a:r>
              <a:rPr lang="en-US" altLang="ko-KR" dirty="0" smtClean="0">
                <a:solidFill>
                  <a:srgbClr val="FF0000"/>
                </a:solidFill>
              </a:rPr>
              <a:t>-E)</a:t>
            </a:r>
          </a:p>
          <a:p>
            <a:pPr marL="269875" indent="-269875">
              <a:lnSpc>
                <a:spcPct val="120000"/>
              </a:lnSpc>
            </a:pP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max. photon energy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</a:t>
            </a:r>
            <a:r>
              <a:rPr lang="en-US" altLang="ko-KR" baseline="-25000" dirty="0" err="1" smtClean="0"/>
              <a:t>m</a:t>
            </a:r>
            <a:r>
              <a:rPr lang="en-US" altLang="ko-KR" dirty="0" smtClean="0"/>
              <a:t> (in </a:t>
            </a:r>
            <a:r>
              <a:rPr lang="en-US" altLang="ko-KR" dirty="0" err="1" smtClean="0"/>
              <a:t>keV</a:t>
            </a:r>
            <a:r>
              <a:rPr lang="en-US" altLang="ko-KR" dirty="0" smtClean="0"/>
              <a:t>) = applied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tube peak voltage </a:t>
            </a:r>
            <a:r>
              <a:rPr lang="en-US" altLang="ko-KR" dirty="0" smtClean="0"/>
              <a:t>(in </a:t>
            </a:r>
            <a:r>
              <a:rPr lang="en-US" altLang="ko-KR" dirty="0" err="1" smtClean="0"/>
              <a:t>kVp</a:t>
            </a:r>
            <a:r>
              <a:rPr lang="en-US" altLang="ko-KR" dirty="0" smtClean="0"/>
              <a:t>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836712"/>
            <a:ext cx="617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dirty="0" smtClean="0"/>
              <a:t> heterogeneous in energy</a:t>
            </a:r>
          </a:p>
          <a:p>
            <a:r>
              <a:rPr lang="en-US" altLang="ko-KR" dirty="0" smtClean="0"/>
              <a:t>    - continuous </a:t>
            </a:r>
            <a:r>
              <a:rPr lang="en-US" altLang="ko-KR" dirty="0" err="1" smtClean="0"/>
              <a:t>Bremsstrahlung</a:t>
            </a:r>
            <a:r>
              <a:rPr lang="en-US" altLang="ko-KR" dirty="0" smtClean="0"/>
              <a:t> + discrete characteristic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908000"/>
            <a:ext cx="2833116" cy="1545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44624"/>
            <a:ext cx="885698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3200" dirty="0" smtClean="0"/>
              <a:t>4. X-ray energy spectra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2B7525-C743-4FBD-B280-64137CFE7DB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23528" y="809992"/>
            <a:ext cx="8485188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C3300"/>
                </a:solidFill>
              </a:rPr>
              <a:t>Inherent filtration</a:t>
            </a:r>
            <a:r>
              <a:rPr lang="en-US" altLang="ko-KR" dirty="0" smtClean="0"/>
              <a:t>: target, glass walls of the tube, thin beryllium window</a:t>
            </a:r>
          </a:p>
          <a:p>
            <a:pPr marL="268288" indent="-268288"/>
            <a:r>
              <a:rPr lang="en-US" altLang="ko-KR" dirty="0" smtClean="0"/>
              <a:t>    - equivalent to 0.5 ~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1.0 mm aluminum</a:t>
            </a:r>
          </a:p>
          <a:p>
            <a:pPr marL="268288" indent="-268288"/>
            <a:endParaRPr lang="en-US" altLang="ko-KR" dirty="0"/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C3300"/>
                </a:solidFill>
              </a:rPr>
              <a:t>Added </a:t>
            </a:r>
            <a:r>
              <a:rPr lang="en-US" altLang="ko-KR" dirty="0">
                <a:solidFill>
                  <a:srgbClr val="CC3300"/>
                </a:solidFill>
              </a:rPr>
              <a:t>filtration</a:t>
            </a:r>
            <a:r>
              <a:rPr lang="en-US" altLang="ko-KR" dirty="0"/>
              <a:t>: </a:t>
            </a:r>
            <a:r>
              <a:rPr lang="en-US" altLang="ko-KR" dirty="0" smtClean="0"/>
              <a:t>Al or Cu, 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beam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harden, improving the penetrating 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power</a:t>
            </a:r>
          </a:p>
          <a:p>
            <a:pPr marL="268288" indent="-268288">
              <a:buFont typeface="Wingdings" pitchFamily="2" charset="2"/>
              <a:buChar char="v"/>
            </a:pPr>
            <a:endParaRPr lang="en-US" altLang="ko-KR" dirty="0">
              <a:solidFill>
                <a:schemeClr val="tx1">
                  <a:lumMod val="65000"/>
                </a:schemeClr>
              </a:solidFill>
            </a:endParaRPr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00000"/>
                </a:solidFill>
              </a:rPr>
              <a:t>Increasing </a:t>
            </a:r>
            <a:r>
              <a:rPr lang="en-US" altLang="ko-KR" dirty="0">
                <a:solidFill>
                  <a:srgbClr val="CC3300"/>
                </a:solidFill>
              </a:rPr>
              <a:t>the voltage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improving the penetrating 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power</a:t>
            </a:r>
          </a:p>
          <a:p>
            <a:pPr marL="268288" indent="-268288"/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   - combination of voltage and filtration</a:t>
            </a:r>
          </a:p>
          <a:p>
            <a:pPr marL="268288" indent="-268288"/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     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  <a:sym typeface="Wingdings" pitchFamily="2" charset="2"/>
              </a:rPr>
              <a:t> achieve desired hardening and acceptable intensity</a:t>
            </a:r>
          </a:p>
          <a:p>
            <a:pPr marL="268288" indent="-268288"/>
            <a:endParaRPr lang="en-US" altLang="ko-KR" dirty="0">
              <a:solidFill>
                <a:schemeClr val="tx1">
                  <a:lumMod val="65000"/>
                </a:schemeClr>
              </a:solidFill>
            </a:endParaRPr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00000"/>
                </a:solidFill>
              </a:rPr>
              <a:t>The </a:t>
            </a:r>
            <a:r>
              <a:rPr lang="en-US" altLang="ko-KR" dirty="0">
                <a:solidFill>
                  <a:srgbClr val="C00000"/>
                </a:solidFill>
              </a:rPr>
              <a:t>shape </a:t>
            </a:r>
            <a:r>
              <a:rPr lang="en-US" altLang="ko-KR" dirty="0">
                <a:solidFill>
                  <a:srgbClr val="CC3300"/>
                </a:solidFill>
              </a:rPr>
              <a:t>of the x-ray energy spectrum</a:t>
            </a:r>
            <a:r>
              <a:rPr lang="en-US" altLang="ko-KR" dirty="0"/>
              <a:t>: the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alternating </a:t>
            </a:r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voltage </a:t>
            </a:r>
            <a:r>
              <a:rPr lang="en-US" altLang="ko-KR" dirty="0" smtClean="0"/>
              <a:t>applied </a:t>
            </a:r>
            <a:r>
              <a:rPr lang="en-US" altLang="ko-KR" dirty="0"/>
              <a:t>to the tube,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multiple </a:t>
            </a: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</a:rPr>
              <a:t>bremsstrahlung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ko-KR" dirty="0"/>
              <a:t>interactions within </a:t>
            </a:r>
            <a:r>
              <a:rPr lang="en-US" altLang="ko-KR" dirty="0" smtClean="0"/>
              <a:t>the target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filtration</a:t>
            </a:r>
            <a:r>
              <a:rPr lang="en-US" altLang="ko-KR" dirty="0"/>
              <a:t> in the </a:t>
            </a:r>
            <a:r>
              <a:rPr lang="en-US" altLang="ko-KR" dirty="0" smtClean="0"/>
              <a:t>beam</a:t>
            </a:r>
          </a:p>
          <a:p>
            <a:pPr marL="541338" indent="-541338"/>
            <a:r>
              <a:rPr lang="en-US" altLang="ko-KR" dirty="0" smtClean="0"/>
              <a:t>    - even if constant potential to tube, still be heterogeneous in energy because of the multiple </a:t>
            </a:r>
            <a:r>
              <a:rPr lang="en-US" altLang="ko-KR" dirty="0" err="1" smtClean="0"/>
              <a:t>bremsstrahlung</a:t>
            </a:r>
            <a:endParaRPr lang="en-US" altLang="ko-KR" dirty="0" smtClean="0"/>
          </a:p>
          <a:p>
            <a:pPr marL="268288" indent="-268288">
              <a:buFont typeface="Wingdings" pitchFamily="2" charset="2"/>
              <a:buChar char="v"/>
            </a:pPr>
            <a:endParaRPr lang="en-US" altLang="ko-KR" dirty="0" smtClean="0"/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/>
              <a:t>Difficult </a:t>
            </a:r>
            <a:r>
              <a:rPr lang="en-US" altLang="ko-KR" dirty="0"/>
              <a:t>to characterize the beam quality in terms of energy, </a:t>
            </a:r>
            <a:r>
              <a:rPr lang="en-US" altLang="ko-KR" dirty="0" smtClean="0"/>
              <a:t>penetrating </a:t>
            </a:r>
            <a:r>
              <a:rPr lang="en-US" altLang="ko-KR" dirty="0"/>
              <a:t>power, or degree of beam </a:t>
            </a:r>
            <a:r>
              <a:rPr lang="en-US" altLang="ko-KR" dirty="0" smtClean="0"/>
              <a:t>hardening</a:t>
            </a:r>
          </a:p>
          <a:p>
            <a:pPr marL="268288" indent="-268288"/>
            <a:r>
              <a:rPr lang="en-US" altLang="ko-KR" dirty="0" smtClean="0"/>
              <a:t> 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>
                <a:solidFill>
                  <a:srgbClr val="CC3300"/>
                </a:solidFill>
                <a:sym typeface="Wingdings" pitchFamily="2" charset="2"/>
              </a:rPr>
              <a:t>beam quality: average energy </a:t>
            </a:r>
            <a:r>
              <a:rPr lang="en-US" altLang="ko-KR" dirty="0" smtClean="0">
                <a:sym typeface="Wingdings" pitchFamily="2" charset="2"/>
              </a:rPr>
              <a:t>and </a:t>
            </a:r>
            <a:r>
              <a:rPr lang="en-US" altLang="ko-KR" dirty="0" smtClean="0">
                <a:solidFill>
                  <a:srgbClr val="CC3300"/>
                </a:solidFill>
                <a:sym typeface="Wingdings" pitchFamily="2" charset="2"/>
              </a:rPr>
              <a:t>half-value layer</a:t>
            </a:r>
            <a:endParaRPr lang="en-US" altLang="ko-KR" dirty="0">
              <a:solidFill>
                <a:srgbClr val="CC3300"/>
              </a:solidFill>
            </a:endParaRPr>
          </a:p>
          <a:p>
            <a:pPr marL="268288" indent="-268288"/>
            <a:r>
              <a:rPr lang="en-US" altLang="ko-KR" dirty="0" smtClean="0">
                <a:solidFill>
                  <a:schemeClr val="tx1">
                    <a:lumMod val="65000"/>
                  </a:schemeClr>
                </a:solidFill>
              </a:rPr>
              <a:t>    - The </a:t>
            </a:r>
            <a:r>
              <a:rPr lang="en-US" altLang="ko-KR" dirty="0">
                <a:solidFill>
                  <a:srgbClr val="CC3300"/>
                </a:solidFill>
              </a:rPr>
              <a:t>average x-ray energy: 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1/3 of the maximum energy or </a:t>
            </a:r>
            <a:r>
              <a:rPr lang="en-US" altLang="ko-KR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</a:t>
            </a:r>
            <a:r>
              <a:rPr lang="en-US" altLang="ko-KR" b="1" baseline="-250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공부\칸책_이미지\fig_03-0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744" y="1700808"/>
            <a:ext cx="5086350" cy="4819650"/>
          </a:xfrm>
          <a:prstGeom prst="rect">
            <a:avLst/>
          </a:prstGeom>
          <a:noFill/>
        </p:spPr>
      </p:pic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251520" y="836712"/>
            <a:ext cx="8568952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 the </a:t>
            </a:r>
            <a:r>
              <a:rPr lang="en-US" altLang="ko-KR" dirty="0"/>
              <a:t>relationships between </a:t>
            </a:r>
            <a:r>
              <a:rPr lang="en-US" altLang="ko-KR" dirty="0">
                <a:solidFill>
                  <a:srgbClr val="CC3300"/>
                </a:solidFill>
              </a:rPr>
              <a:t>x-ray output</a:t>
            </a:r>
            <a:r>
              <a:rPr lang="en-US" altLang="ko-KR" dirty="0"/>
              <a:t> </a:t>
            </a:r>
            <a:r>
              <a:rPr lang="en-US" altLang="ko-KR" dirty="0" smtClean="0"/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</a:rPr>
              <a:t>(a) filament current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</a:rPr>
              <a:t>(b) tube current</a:t>
            </a:r>
            <a:r>
              <a:rPr lang="en-US" altLang="ko-KR" dirty="0" smtClean="0"/>
              <a:t>, and </a:t>
            </a:r>
            <a:r>
              <a:rPr lang="en-US" altLang="ko-KR" dirty="0" smtClean="0">
                <a:solidFill>
                  <a:srgbClr val="FF6600"/>
                </a:solidFill>
              </a:rPr>
              <a:t>(c) tube voltage</a:t>
            </a:r>
            <a:endParaRPr lang="en-US" altLang="ko-KR" dirty="0"/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5387280" y="2492896"/>
            <a:ext cx="3505200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AutoNum type="alphaLcPeriod"/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</a:rPr>
              <a:t>exponential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increase.</a:t>
            </a:r>
          </a:p>
          <a:p>
            <a:pPr marL="342900" indent="-342900">
              <a:spcBef>
                <a:spcPct val="50000"/>
              </a:spcBef>
              <a:buAutoNum type="alphaLcPeriod"/>
            </a:pP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Linear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ko-KR" dirty="0" smtClean="0"/>
              <a:t>c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square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à"/>
            </a:pPr>
            <a:r>
              <a:rPr lang="en-US" altLang="ko-KR" dirty="0">
                <a:sym typeface="Wingdings" pitchFamily="2" charset="2"/>
              </a:rPr>
              <a:t> Stable filament current is </a:t>
            </a:r>
            <a:r>
              <a:rPr lang="en-US" altLang="ko-KR" dirty="0"/>
              <a:t>important for stable output.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44624"/>
            <a:ext cx="885698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3200" dirty="0" smtClean="0"/>
              <a:t>5. Operating characteristics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42856" y="6356350"/>
            <a:ext cx="2133600" cy="365125"/>
          </a:xfrm>
        </p:spPr>
        <p:txBody>
          <a:bodyPr/>
          <a:lstStyle/>
          <a:p>
            <a:fld id="{932B7525-C743-4FBD-B280-64137CFE7DB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2672" y="980728"/>
            <a:ext cx="4443784" cy="268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556792"/>
            <a:ext cx="350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mAs</a:t>
            </a:r>
            <a:r>
              <a:rPr lang="en-US" altLang="ko-KR" sz="1600" dirty="0" smtClean="0"/>
              <a:t>: intensity of X-ray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kVp</a:t>
            </a:r>
            <a:r>
              <a:rPr lang="en-US" altLang="ko-KR" sz="1600" dirty="0" smtClean="0"/>
              <a:t>: intensity and energy spectrum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Target: depend on atomic number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44624"/>
            <a:ext cx="885698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3200" dirty="0" smtClean="0"/>
              <a:t>Intensity and energy spectrum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23528" y="3933056"/>
            <a:ext cx="4176464" cy="2664296"/>
            <a:chOff x="467544" y="3789040"/>
            <a:chExt cx="4320480" cy="2723379"/>
          </a:xfrm>
        </p:grpSpPr>
        <p:pic>
          <p:nvPicPr>
            <p:cNvPr id="1064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544" y="3789040"/>
              <a:ext cx="4248472" cy="2723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3779912" y="4221088"/>
              <a:ext cx="1008112" cy="136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699717"/>
            <a:ext cx="3816424" cy="285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764704"/>
            <a:ext cx="792172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7504" y="44624"/>
            <a:ext cx="885698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3200" dirty="0" smtClean="0"/>
              <a:t>X-ray distribution around target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 cstate="print"/>
          <a:srcRect t="5769" r="2782"/>
          <a:stretch>
            <a:fillRect/>
          </a:stretch>
        </p:blipFill>
        <p:spPr bwMode="auto">
          <a:xfrm>
            <a:off x="903426" y="5085184"/>
            <a:ext cx="251644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그룹 9"/>
          <p:cNvGrpSpPr/>
          <p:nvPr/>
        </p:nvGrpSpPr>
        <p:grpSpPr>
          <a:xfrm>
            <a:off x="4572000" y="5085184"/>
            <a:ext cx="3888432" cy="1152128"/>
            <a:chOff x="4499992" y="4869160"/>
            <a:chExt cx="3888432" cy="1152128"/>
          </a:xfrm>
        </p:grpSpPr>
        <p:pic>
          <p:nvPicPr>
            <p:cNvPr id="10752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4943502"/>
              <a:ext cx="3816424" cy="1077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4499992" y="4869160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653136"/>
            <a:ext cx="235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low energy x-ray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88024" y="4653136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high energy x-ray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11560" y="4653136"/>
            <a:ext cx="3024336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99992" y="4581128"/>
            <a:ext cx="3816424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shtub05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276872"/>
            <a:ext cx="4536504" cy="340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483768" y="980728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X-ray  tube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48000" y="990600"/>
            <a:ext cx="3486150" cy="4114800"/>
          </a:xfrm>
          <a:prstGeom prst="rect">
            <a:avLst/>
          </a:prstGeom>
          <a:noFill/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Housing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Visible part of tube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Glass Enclosure</a:t>
            </a:r>
            <a:b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</a:b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(insert)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Vacuum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Electrodes</a:t>
            </a:r>
          </a:p>
          <a:p>
            <a:pPr marL="1143000" marR="0" lvl="2" indent="-2286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Cathode</a:t>
            </a:r>
          </a:p>
          <a:p>
            <a:pPr marL="1600200" marR="0" lvl="3" indent="-2286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Filament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</a:t>
            </a:r>
          </a:p>
          <a:p>
            <a:pPr marL="1600200" marR="0" lvl="3" indent="-2286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Anode</a:t>
            </a:r>
          </a:p>
          <a:p>
            <a:pPr marL="1600200" marR="0" lvl="3" indent="-2286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Target</a:t>
            </a:r>
          </a:p>
        </p:txBody>
      </p:sp>
      <p:pic>
        <p:nvPicPr>
          <p:cNvPr id="19" name="Picture 33" descr="tub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19600"/>
            <a:ext cx="3760788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5" descr="xraytube"/>
          <p:cNvPicPr>
            <a:picLocks noChangeAspect="1" noChangeArrowheads="1"/>
          </p:cNvPicPr>
          <p:nvPr/>
        </p:nvPicPr>
        <p:blipFill>
          <a:blip r:embed="rId3" cstate="print"/>
          <a:srcRect t="4550" b="29478"/>
          <a:stretch>
            <a:fillRect/>
          </a:stretch>
        </p:blipFill>
        <p:spPr bwMode="auto">
          <a:xfrm>
            <a:off x="6400800" y="1295400"/>
            <a:ext cx="246856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6781800" y="1676400"/>
            <a:ext cx="2057400" cy="1219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2" name="Line 38"/>
          <p:cNvSpPr>
            <a:spLocks noChangeShapeType="1"/>
          </p:cNvSpPr>
          <p:nvPr/>
        </p:nvSpPr>
        <p:spPr bwMode="auto">
          <a:xfrm>
            <a:off x="5105400" y="1219200"/>
            <a:ext cx="18288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Line 40"/>
          <p:cNvSpPr>
            <a:spLocks noChangeShapeType="1"/>
          </p:cNvSpPr>
          <p:nvPr/>
        </p:nvSpPr>
        <p:spPr bwMode="auto">
          <a:xfrm flipH="1">
            <a:off x="2438400" y="2286000"/>
            <a:ext cx="838200" cy="2286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rc 42"/>
          <p:cNvSpPr>
            <a:spLocks/>
          </p:cNvSpPr>
          <p:nvPr/>
        </p:nvSpPr>
        <p:spPr bwMode="auto">
          <a:xfrm flipV="1">
            <a:off x="2819400" y="3886200"/>
            <a:ext cx="2743200" cy="2209800"/>
          </a:xfrm>
          <a:custGeom>
            <a:avLst/>
            <a:gdLst>
              <a:gd name="T0" fmla="*/ 0 w 27272"/>
              <a:gd name="T1" fmla="*/ 67933 h 24657"/>
              <a:gd name="T2" fmla="*/ 2721373 w 27272"/>
              <a:gd name="T3" fmla="*/ 2209800 h 24657"/>
              <a:gd name="T4" fmla="*/ 570528 w 27272"/>
              <a:gd name="T5" fmla="*/ 1935827 h 24657"/>
              <a:gd name="T6" fmla="*/ 0 60000 65536"/>
              <a:gd name="T7" fmla="*/ 0 60000 65536"/>
              <a:gd name="T8" fmla="*/ 0 60000 65536"/>
              <a:gd name="T9" fmla="*/ 0 w 27272"/>
              <a:gd name="T10" fmla="*/ 0 h 24657"/>
              <a:gd name="T11" fmla="*/ 27272 w 27272"/>
              <a:gd name="T12" fmla="*/ 24657 h 246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72" h="24657" fill="none" extrusionOk="0">
                <a:moveTo>
                  <a:pt x="0" y="758"/>
                </a:moveTo>
                <a:cubicBezTo>
                  <a:pt x="1848" y="254"/>
                  <a:pt x="3756" y="-1"/>
                  <a:pt x="5672" y="0"/>
                </a:cubicBezTo>
                <a:cubicBezTo>
                  <a:pt x="17601" y="0"/>
                  <a:pt x="27272" y="9670"/>
                  <a:pt x="27272" y="21600"/>
                </a:cubicBezTo>
                <a:cubicBezTo>
                  <a:pt x="27272" y="22622"/>
                  <a:pt x="27199" y="23644"/>
                  <a:pt x="27054" y="24656"/>
                </a:cubicBezTo>
              </a:path>
              <a:path w="27272" h="24657" stroke="0" extrusionOk="0">
                <a:moveTo>
                  <a:pt x="0" y="758"/>
                </a:moveTo>
                <a:cubicBezTo>
                  <a:pt x="1848" y="254"/>
                  <a:pt x="3756" y="-1"/>
                  <a:pt x="5672" y="0"/>
                </a:cubicBezTo>
                <a:cubicBezTo>
                  <a:pt x="17601" y="0"/>
                  <a:pt x="27272" y="9670"/>
                  <a:pt x="27272" y="21600"/>
                </a:cubicBezTo>
                <a:cubicBezTo>
                  <a:pt x="27272" y="22622"/>
                  <a:pt x="27199" y="23644"/>
                  <a:pt x="27054" y="24656"/>
                </a:cubicBezTo>
                <a:lnTo>
                  <a:pt x="5672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none" w="sm" len="sm"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5" name="Arc 43"/>
          <p:cNvSpPr>
            <a:spLocks/>
          </p:cNvSpPr>
          <p:nvPr/>
        </p:nvSpPr>
        <p:spPr bwMode="auto">
          <a:xfrm flipV="1">
            <a:off x="2286000" y="4724400"/>
            <a:ext cx="3124200" cy="1981200"/>
          </a:xfrm>
          <a:custGeom>
            <a:avLst/>
            <a:gdLst>
              <a:gd name="T0" fmla="*/ 0 w 38343"/>
              <a:gd name="T1" fmla="*/ 639027 h 24657"/>
              <a:gd name="T2" fmla="*/ 3106519 w 38343"/>
              <a:gd name="T3" fmla="*/ 1981200 h 24657"/>
              <a:gd name="T4" fmla="*/ 1364225 w 38343"/>
              <a:gd name="T5" fmla="*/ 1735569 h 24657"/>
              <a:gd name="T6" fmla="*/ 0 60000 65536"/>
              <a:gd name="T7" fmla="*/ 0 60000 65536"/>
              <a:gd name="T8" fmla="*/ 0 60000 65536"/>
              <a:gd name="T9" fmla="*/ 0 w 38343"/>
              <a:gd name="T10" fmla="*/ 0 h 24657"/>
              <a:gd name="T11" fmla="*/ 38343 w 38343"/>
              <a:gd name="T12" fmla="*/ 24657 h 246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43" h="24657" fill="none" extrusionOk="0">
                <a:moveTo>
                  <a:pt x="0" y="7953"/>
                </a:moveTo>
                <a:cubicBezTo>
                  <a:pt x="4102" y="2920"/>
                  <a:pt x="10250" y="-1"/>
                  <a:pt x="16743" y="0"/>
                </a:cubicBezTo>
                <a:cubicBezTo>
                  <a:pt x="28672" y="0"/>
                  <a:pt x="38343" y="9670"/>
                  <a:pt x="38343" y="21600"/>
                </a:cubicBezTo>
                <a:cubicBezTo>
                  <a:pt x="38343" y="22622"/>
                  <a:pt x="38270" y="23644"/>
                  <a:pt x="38125" y="24656"/>
                </a:cubicBezTo>
              </a:path>
              <a:path w="38343" h="24657" stroke="0" extrusionOk="0">
                <a:moveTo>
                  <a:pt x="0" y="7953"/>
                </a:moveTo>
                <a:cubicBezTo>
                  <a:pt x="4102" y="2920"/>
                  <a:pt x="10250" y="-1"/>
                  <a:pt x="16743" y="0"/>
                </a:cubicBezTo>
                <a:cubicBezTo>
                  <a:pt x="28672" y="0"/>
                  <a:pt x="38343" y="9670"/>
                  <a:pt x="38343" y="21600"/>
                </a:cubicBezTo>
                <a:cubicBezTo>
                  <a:pt x="38343" y="22622"/>
                  <a:pt x="38270" y="23644"/>
                  <a:pt x="38125" y="24656"/>
                </a:cubicBezTo>
                <a:lnTo>
                  <a:pt x="16743" y="21600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round/>
            <a:headEnd type="triangle" w="med" len="med"/>
            <a:tailEnd type="none" w="sm" len="sm"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X-ray  tube</a:t>
            </a:r>
          </a:p>
        </p:txBody>
      </p:sp>
      <p:pic>
        <p:nvPicPr>
          <p:cNvPr id="1026" name="Picture 2" descr="D:\공부\칸책_이미지\fig_03-001.jpg"/>
          <p:cNvPicPr>
            <a:picLocks noChangeAspect="1" noChangeArrowheads="1"/>
          </p:cNvPicPr>
          <p:nvPr/>
        </p:nvPicPr>
        <p:blipFill>
          <a:blip r:embed="rId2" cstate="print"/>
          <a:srcRect b="4867"/>
          <a:stretch>
            <a:fillRect/>
          </a:stretch>
        </p:blipFill>
        <p:spPr bwMode="auto">
          <a:xfrm>
            <a:off x="1331640" y="908720"/>
            <a:ext cx="6912768" cy="3864528"/>
          </a:xfrm>
          <a:prstGeom prst="rect">
            <a:avLst/>
          </a:prstGeom>
          <a:noFill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6956" y="4914495"/>
            <a:ext cx="5131308" cy="242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395536" y="551723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buFont typeface="Wingdings" pitchFamily="2" charset="2"/>
              <a:buChar char="v"/>
            </a:pPr>
            <a:r>
              <a:rPr lang="en-US" altLang="ko-KR" dirty="0" smtClean="0"/>
              <a:t>Thin beryllium windows to reduce inherent filtrations of the x-ray beam</a:t>
            </a:r>
          </a:p>
        </p:txBody>
      </p:sp>
      <p:cxnSp>
        <p:nvCxnSpPr>
          <p:cNvPr id="8" name="직선 화살표 연결선 7"/>
          <p:cNvCxnSpPr>
            <a:stCxn id="9" idx="1"/>
          </p:cNvCxnSpPr>
          <p:nvPr/>
        </p:nvCxnSpPr>
        <p:spPr>
          <a:xfrm flipH="1">
            <a:off x="4355976" y="1417132"/>
            <a:ext cx="1872208" cy="93174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8184" y="1124744"/>
            <a:ext cx="288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Copper 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(absorb secondary electrons)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" name="직선 화살표 연결선 11"/>
          <p:cNvCxnSpPr>
            <a:stCxn id="14" idx="1"/>
          </p:cNvCxnSpPr>
          <p:nvPr/>
        </p:nvCxnSpPr>
        <p:spPr>
          <a:xfrm flipH="1">
            <a:off x="4572000" y="2116307"/>
            <a:ext cx="1800200" cy="30458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2200" y="1700808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Tungsten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(absorb x-ray produced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in the copper)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441324" y="892816"/>
            <a:ext cx="8091115" cy="374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AutoNum type="alphaUcPeriod"/>
            </a:pPr>
            <a:r>
              <a:rPr lang="en-US" altLang="ko-KR" b="1" dirty="0" smtClean="0"/>
              <a:t>The anode</a:t>
            </a:r>
            <a:endParaRPr lang="en-US" altLang="ko-KR" b="1" dirty="0"/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C3300"/>
                </a:solidFill>
              </a:rPr>
              <a:t>tungsten</a:t>
            </a:r>
            <a:r>
              <a:rPr lang="en-US" altLang="ko-KR" dirty="0" smtClean="0"/>
              <a:t> </a:t>
            </a:r>
            <a:r>
              <a:rPr lang="en-US" altLang="ko-KR" dirty="0"/>
              <a:t>as the target material: </a:t>
            </a:r>
            <a:r>
              <a:rPr lang="en-US" altLang="ko-KR" dirty="0">
                <a:solidFill>
                  <a:srgbClr val="CC3300"/>
                </a:solidFill>
              </a:rPr>
              <a:t>high atomic number</a:t>
            </a:r>
            <a:r>
              <a:rPr lang="en-US" altLang="ko-KR" dirty="0"/>
              <a:t> and </a:t>
            </a:r>
            <a:r>
              <a:rPr lang="en-US" altLang="ko-KR" dirty="0" smtClean="0">
                <a:solidFill>
                  <a:srgbClr val="CC3300"/>
                </a:solidFill>
              </a:rPr>
              <a:t>high melting point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The </a:t>
            </a:r>
            <a:r>
              <a:rPr lang="en-US" altLang="ko-KR" dirty="0"/>
              <a:t>efficiency of x-ray production depends on the atomic number: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/>
              <a:t>    Tungsten </a:t>
            </a:r>
            <a:r>
              <a:rPr lang="en-US" altLang="ko-KR" dirty="0"/>
              <a:t>Z=74, a melting point of </a:t>
            </a:r>
            <a:r>
              <a:rPr lang="en-US" altLang="ko-KR" dirty="0" smtClean="0"/>
              <a:t>3,370</a:t>
            </a:r>
            <a:r>
              <a:rPr lang="en-US" altLang="ko-KR" baseline="30000" dirty="0" smtClean="0"/>
              <a:t>0</a:t>
            </a:r>
            <a:r>
              <a:rPr lang="en-US" altLang="ko-KR" dirty="0" smtClean="0"/>
              <a:t>C</a:t>
            </a:r>
          </a:p>
          <a:p>
            <a:pPr marL="268288" indent="-268288">
              <a:lnSpc>
                <a:spcPct val="120000"/>
              </a:lnSpc>
            </a:pPr>
            <a:endParaRPr lang="en-US" altLang="ko-KR" dirty="0"/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C3300"/>
                </a:solidFill>
              </a:rPr>
              <a:t>efficient </a:t>
            </a:r>
            <a:r>
              <a:rPr lang="en-US" altLang="ko-KR" dirty="0">
                <a:solidFill>
                  <a:srgbClr val="CC3300"/>
                </a:solidFill>
              </a:rPr>
              <a:t>removal of heat from the target</a:t>
            </a:r>
            <a:r>
              <a:rPr lang="en-US" altLang="ko-KR" dirty="0"/>
              <a:t>: a thick </a:t>
            </a:r>
            <a:r>
              <a:rPr lang="en-US" altLang="ko-KR" dirty="0">
                <a:solidFill>
                  <a:srgbClr val="CC3300"/>
                </a:solidFill>
              </a:rPr>
              <a:t>copper anode</a:t>
            </a:r>
            <a:r>
              <a:rPr lang="en-US" altLang="ko-KR" dirty="0"/>
              <a:t> </a:t>
            </a:r>
            <a:r>
              <a:rPr lang="en-US" altLang="ko-KR" dirty="0" smtClean="0"/>
              <a:t>to the </a:t>
            </a:r>
            <a:r>
              <a:rPr lang="en-US" altLang="ko-KR" dirty="0"/>
              <a:t>outside of the tube cooled by oil, water, or </a:t>
            </a:r>
            <a:r>
              <a:rPr lang="en-US" altLang="ko-KR" dirty="0" smtClean="0"/>
              <a:t>air, and rotating anodes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endParaRPr lang="en-US" altLang="ko-KR" dirty="0" smtClean="0"/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 Function of the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oil bath</a:t>
            </a:r>
            <a:r>
              <a:rPr lang="en-US" altLang="ko-KR" dirty="0" smtClean="0"/>
              <a:t>: 1. insulate the tube housing from high voltage,   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/>
              <a:t>                                    2. absorb heat from the anode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X-ray  tube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2B7525-C743-4FBD-B280-64137CFE7DB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484784"/>
            <a:ext cx="70567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/>
              <a:t>X-ray  tube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Basic x-ray circuit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Voltage rectification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Physics of x-ray production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X-ray energy spectra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Operating characteristics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441324" y="892816"/>
            <a:ext cx="8091115" cy="374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AutoNum type="alphaUcPeriod"/>
            </a:pPr>
            <a:r>
              <a:rPr lang="en-US" altLang="ko-KR" b="1" dirty="0" smtClean="0"/>
              <a:t>The anode</a:t>
            </a:r>
            <a:endParaRPr lang="en-US" altLang="ko-KR" dirty="0" smtClean="0"/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Anode hood (copper inside and tungsten shield outside</a:t>
            </a:r>
            <a:r>
              <a:rPr lang="en-US" altLang="ko-KR" dirty="0" smtClean="0"/>
              <a:t>) to prevent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stray electrons </a:t>
            </a:r>
            <a:r>
              <a:rPr lang="en-US" altLang="ko-KR" dirty="0" smtClean="0"/>
              <a:t>from striking the walls or other non-target components of the tube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/>
              <a:t>    -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Cooper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absorb the secondary electrons </a:t>
            </a:r>
            <a:r>
              <a:rPr lang="en-US" altLang="ko-KR" dirty="0" smtClean="0"/>
              <a:t>produced from the target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/>
              <a:t>    -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Tungsten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absorb</a:t>
            </a:r>
            <a:r>
              <a:rPr lang="en-US" altLang="ko-KR" dirty="0" smtClean="0"/>
              <a:t> the unwanted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x-rays</a:t>
            </a:r>
            <a:r>
              <a:rPr lang="en-US" altLang="ko-KR" dirty="0" smtClean="0"/>
              <a:t> produced in the copper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endParaRPr lang="en-US" altLang="ko-KR" dirty="0"/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C3300"/>
                </a:solidFill>
              </a:rPr>
              <a:t>focal </a:t>
            </a:r>
            <a:r>
              <a:rPr lang="en-US" altLang="ko-KR" dirty="0">
                <a:solidFill>
                  <a:srgbClr val="CC3300"/>
                </a:solidFill>
              </a:rPr>
              <a:t>spot</a:t>
            </a:r>
            <a:r>
              <a:rPr lang="en-US" altLang="ko-KR" dirty="0"/>
              <a:t>: as small as possible for producing sharp </a:t>
            </a:r>
            <a:r>
              <a:rPr lang="en-US" altLang="ko-KR" dirty="0" smtClean="0"/>
              <a:t>radiographic Images</a:t>
            </a:r>
            <a:endParaRPr lang="en-US" altLang="ko-KR" dirty="0"/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endParaRPr lang="en-US" altLang="ko-KR" dirty="0" smtClean="0"/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smaller </a:t>
            </a:r>
            <a:r>
              <a:rPr lang="en-US" altLang="ko-KR" dirty="0"/>
              <a:t>focal spots generate more heat per unit area of target </a:t>
            </a:r>
            <a:r>
              <a:rPr lang="en-US" altLang="ko-KR" dirty="0" smtClean="0"/>
              <a:t>and, therefore</a:t>
            </a:r>
            <a:r>
              <a:rPr lang="en-US" altLang="ko-KR" dirty="0"/>
              <a:t>, limit currents and exposure.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X-ray  tube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2B7525-C743-4FBD-B280-64137CFE7DB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365125" y="811560"/>
            <a:ext cx="3199787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dirty="0" smtClean="0"/>
              <a:t> principle </a:t>
            </a:r>
            <a:r>
              <a:rPr lang="en-US" altLang="ko-KR" dirty="0"/>
              <a:t>of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line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focus</a:t>
            </a:r>
          </a:p>
          <a:p>
            <a:r>
              <a:rPr lang="en-US" altLang="ko-KR" dirty="0" smtClean="0"/>
              <a:t>    - apparent focal spot size</a:t>
            </a:r>
          </a:p>
          <a:p>
            <a:r>
              <a:rPr lang="en-US" altLang="ko-KR" dirty="0" smtClean="0"/>
              <a:t>      can be reduced by</a:t>
            </a:r>
          </a:p>
          <a:p>
            <a:r>
              <a:rPr lang="en-US" altLang="ko-KR" dirty="0" smtClean="0"/>
              <a:t>      the principle of</a:t>
            </a:r>
          </a:p>
          <a:p>
            <a:r>
              <a:rPr lang="en-US" altLang="ko-KR" dirty="0" smtClean="0"/>
              <a:t>      line focus</a:t>
            </a:r>
            <a:endParaRPr lang="en-US" altLang="ko-KR" dirty="0"/>
          </a:p>
        </p:txBody>
      </p:sp>
      <p:pic>
        <p:nvPicPr>
          <p:cNvPr id="9219" name="Picture 3" descr="D:\공부\칸책_이미지\fig_03-002.jpg"/>
          <p:cNvPicPr>
            <a:picLocks noChangeAspect="1" noChangeArrowheads="1"/>
          </p:cNvPicPr>
          <p:nvPr/>
        </p:nvPicPr>
        <p:blipFill>
          <a:blip r:embed="rId2" cstate="print"/>
          <a:srcRect b="3734"/>
          <a:stretch>
            <a:fillRect/>
          </a:stretch>
        </p:blipFill>
        <p:spPr bwMode="auto">
          <a:xfrm>
            <a:off x="4355976" y="980728"/>
            <a:ext cx="4336039" cy="4392488"/>
          </a:xfrm>
          <a:prstGeom prst="rect">
            <a:avLst/>
          </a:prstGeom>
          <a:noFill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437112"/>
            <a:ext cx="4320480" cy="883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X-ray  tube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2B7525-C743-4FBD-B280-64137CFE7DB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32240" y="5877272"/>
            <a:ext cx="148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Apparent side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3068960"/>
            <a:ext cx="2642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A side of actual focal spot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3758455" y="2708920"/>
            <a:ext cx="1749649" cy="52931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164288" y="5229200"/>
            <a:ext cx="72008" cy="72008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7956376" y="1484784"/>
            <a:ext cx="360040" cy="7200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778030" y="5517232"/>
            <a:ext cx="360040" cy="3600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39952" y="4437112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552" y="4869160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467544" y="692696"/>
            <a:ext cx="8346965" cy="225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8288" indent="-268288">
              <a:lnSpc>
                <a:spcPct val="130000"/>
              </a:lnSpc>
              <a:buFont typeface="Wingdings" pitchFamily="2" charset="2"/>
              <a:buChar char="v"/>
            </a:pPr>
            <a:r>
              <a:rPr lang="en-US" altLang="ko-KR" dirty="0" smtClean="0"/>
              <a:t>In </a:t>
            </a:r>
            <a:r>
              <a:rPr lang="en-US" altLang="ko-KR" dirty="0">
                <a:solidFill>
                  <a:srgbClr val="CC3300"/>
                </a:solidFill>
              </a:rPr>
              <a:t>diagnostic radiology</a:t>
            </a:r>
            <a:r>
              <a:rPr lang="en-US" altLang="ko-KR" dirty="0"/>
              <a:t>, the target angles small (</a:t>
            </a:r>
            <a:r>
              <a:rPr lang="en-US" altLang="ko-KR" dirty="0">
                <a:solidFill>
                  <a:srgbClr val="CC3300"/>
                </a:solidFill>
              </a:rPr>
              <a:t>6-17 degrees</a:t>
            </a:r>
            <a:r>
              <a:rPr lang="en-US" altLang="ko-KR" dirty="0"/>
              <a:t>)</a:t>
            </a:r>
          </a:p>
          <a:p>
            <a:pPr marL="268288" indent="-268288">
              <a:lnSpc>
                <a:spcPct val="130000"/>
              </a:lnSpc>
            </a:pPr>
            <a:r>
              <a:rPr lang="en-US" altLang="ko-KR" dirty="0" smtClean="0"/>
              <a:t>    making </a:t>
            </a:r>
            <a:r>
              <a:rPr lang="en-US" altLang="ko-KR" dirty="0"/>
              <a:t>focal spot sizes from 0.1x0.1 to 2x2 mm</a:t>
            </a:r>
          </a:p>
          <a:p>
            <a:pPr marL="268288" indent="-268288">
              <a:lnSpc>
                <a:spcPct val="130000"/>
              </a:lnSpc>
              <a:buFont typeface="Wingdings" pitchFamily="2" charset="2"/>
              <a:buChar char="v"/>
            </a:pPr>
            <a:r>
              <a:rPr lang="en-US" altLang="ko-KR" dirty="0" smtClean="0"/>
              <a:t>In </a:t>
            </a:r>
            <a:r>
              <a:rPr lang="en-US" altLang="ko-KR" dirty="0">
                <a:solidFill>
                  <a:srgbClr val="CC3300"/>
                </a:solidFill>
              </a:rPr>
              <a:t>therapy tubes</a:t>
            </a:r>
            <a:r>
              <a:rPr lang="en-US" altLang="ko-KR" dirty="0"/>
              <a:t>, the target angle large (</a:t>
            </a:r>
            <a:r>
              <a:rPr lang="en-US" altLang="ko-KR" dirty="0">
                <a:solidFill>
                  <a:srgbClr val="CC3300"/>
                </a:solidFill>
              </a:rPr>
              <a:t>about 30 degree</a:t>
            </a:r>
            <a:r>
              <a:rPr lang="en-US" altLang="ko-KR" dirty="0"/>
              <a:t>)</a:t>
            </a:r>
          </a:p>
          <a:p>
            <a:pPr marL="268288" indent="-268288">
              <a:lnSpc>
                <a:spcPct val="130000"/>
              </a:lnSpc>
            </a:pPr>
            <a:r>
              <a:rPr lang="en-US" altLang="ko-KR" dirty="0" smtClean="0"/>
              <a:t>    making </a:t>
            </a:r>
            <a:r>
              <a:rPr lang="en-US" altLang="ko-KR" dirty="0"/>
              <a:t>focal spot sizes from 5x5 to 7x7 mm</a:t>
            </a:r>
          </a:p>
          <a:p>
            <a:pPr marL="268288" indent="-268288">
              <a:lnSpc>
                <a:spcPct val="13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C3300"/>
                </a:solidFill>
              </a:rPr>
              <a:t>greater </a:t>
            </a:r>
            <a:r>
              <a:rPr lang="en-US" altLang="ko-KR" dirty="0">
                <a:solidFill>
                  <a:srgbClr val="CC3300"/>
                </a:solidFill>
              </a:rPr>
              <a:t>attenuation for x-rays coming from greater depths</a:t>
            </a:r>
            <a:r>
              <a:rPr lang="en-US" altLang="ko-KR" dirty="0"/>
              <a:t> than those</a:t>
            </a:r>
          </a:p>
          <a:p>
            <a:pPr marL="268288" indent="-268288">
              <a:lnSpc>
                <a:spcPct val="130000"/>
              </a:lnSpc>
            </a:pPr>
            <a:r>
              <a:rPr lang="en-US" altLang="ko-KR" dirty="0" smtClean="0"/>
              <a:t>    from </a:t>
            </a:r>
            <a:r>
              <a:rPr lang="en-US" altLang="ko-KR" dirty="0"/>
              <a:t>near the surface of the target :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the heel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effect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compensator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used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X-ray  tube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2B7525-C743-4FBD-B280-64137CFE7DB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25954" name="Picture 2" descr="anode heel effect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12" y="3645024"/>
            <a:ext cx="3615775" cy="243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899592" y="3270104"/>
            <a:ext cx="3275412" cy="2828057"/>
            <a:chOff x="1043608" y="3125128"/>
            <a:chExt cx="3275412" cy="2828057"/>
          </a:xfrm>
        </p:grpSpPr>
        <p:pic>
          <p:nvPicPr>
            <p:cNvPr id="3481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3608" y="3432905"/>
              <a:ext cx="3169263" cy="2520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2843808" y="3125128"/>
              <a:ext cx="1475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Self attenuation</a:t>
              </a:r>
              <a:endParaRPr lang="ko-KR" altLang="en-US" sz="1400" dirty="0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3059834" y="3415624"/>
              <a:ext cx="360038" cy="15975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95536" y="620688"/>
            <a:ext cx="80648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B. The cathode</a:t>
            </a:r>
          </a:p>
          <a:p>
            <a:pPr>
              <a:buFont typeface="Wingdings" pitchFamily="2" charset="2"/>
              <a:buChar char="v"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CC3300"/>
                </a:solidFill>
              </a:rPr>
              <a:t>wire filament</a:t>
            </a:r>
            <a:r>
              <a:rPr lang="en-US" altLang="ko-KR" dirty="0" smtClean="0"/>
              <a:t> and a negatively charged </a:t>
            </a:r>
            <a:r>
              <a:rPr lang="en-US" altLang="ko-KR" dirty="0" smtClean="0">
                <a:solidFill>
                  <a:srgbClr val="CC3300"/>
                </a:solidFill>
              </a:rPr>
              <a:t>focusing cup (cathode cup)</a:t>
            </a:r>
          </a:p>
          <a:p>
            <a:r>
              <a:rPr lang="en-US" altLang="ko-KR" dirty="0" smtClean="0"/>
              <a:t>    - direct the electrons to strike the target in a well-defined area</a:t>
            </a:r>
          </a:p>
          <a:p>
            <a:endParaRPr lang="en-US" altLang="ko-KR" dirty="0" smtClean="0"/>
          </a:p>
          <a:p>
            <a:pPr>
              <a:buFont typeface="Wingdings" pitchFamily="2" charset="2"/>
              <a:buChar char="v"/>
            </a:pPr>
            <a:r>
              <a:rPr lang="en-US" altLang="ko-KR" dirty="0" smtClean="0"/>
              <a:t> the diagnostic tubes: two separate filaments to provide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dual-focus</a:t>
            </a:r>
          </a:p>
          <a:p>
            <a:r>
              <a:rPr lang="en-US" altLang="ko-KR" dirty="0" smtClean="0"/>
              <a:t>    - focal spot size depends on filament size</a:t>
            </a:r>
          </a:p>
          <a:p>
            <a:r>
              <a:rPr lang="en-US" altLang="ko-KR" dirty="0" smtClean="0"/>
              <a:t>    - one provide small focal spot and the other large</a:t>
            </a:r>
          </a:p>
          <a:p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dirty="0" smtClean="0"/>
              <a:t> filament material</a:t>
            </a:r>
          </a:p>
          <a:p>
            <a:r>
              <a:rPr lang="en-US" altLang="ko-KR" dirty="0" smtClean="0"/>
              <a:t>    - tungsten + 1~3% thorium (better emission of electrons)</a:t>
            </a:r>
          </a:p>
          <a:p>
            <a:r>
              <a:rPr lang="en-US" altLang="ko-KR" dirty="0" smtClean="0"/>
              <a:t>    - less tendency to vaporize</a:t>
            </a:r>
            <a:endParaRPr lang="en-US" altLang="ko-KR" dirty="0"/>
          </a:p>
        </p:txBody>
      </p:sp>
      <p:pic>
        <p:nvPicPr>
          <p:cNvPr id="3074" name="Picture 2" descr="http://www.repairfaq.org/sam/rsn722p3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2" y="2123925"/>
            <a:ext cx="1512168" cy="1521099"/>
          </a:xfrm>
          <a:prstGeom prst="rect">
            <a:avLst/>
          </a:prstGeom>
          <a:noFill/>
        </p:spPr>
      </p:pic>
      <p:pic>
        <p:nvPicPr>
          <p:cNvPr id="5" name="Picture 2" descr="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933056"/>
            <a:ext cx="3525142" cy="2304256"/>
          </a:xfrm>
          <a:prstGeom prst="rect">
            <a:avLst/>
          </a:prstGeom>
          <a:noFill/>
        </p:spPr>
      </p:pic>
      <p:pic>
        <p:nvPicPr>
          <p:cNvPr id="6" name="Picture 4" descr="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005063"/>
            <a:ext cx="3384376" cy="24484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2400" y="152400"/>
            <a:ext cx="82296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굴림" pitchFamily="50" charset="-127"/>
                <a:cs typeface="+mj-cs"/>
              </a:rPr>
              <a:t>Inherent Filtration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76800" y="1066800"/>
            <a:ext cx="4267200" cy="2286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Absorption of x-rays by tube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glass insert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insulating oil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housing window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34000" y="4191000"/>
            <a:ext cx="3282950" cy="1111250"/>
          </a:xfrm>
          <a:prstGeom prst="rect">
            <a:avLst/>
          </a:prstGeom>
          <a:gradFill rotWithShape="0">
            <a:gsLst>
              <a:gs pos="0">
                <a:srgbClr val="00B7A5"/>
              </a:gs>
              <a:gs pos="100000">
                <a:srgbClr val="003731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21350" y="4578350"/>
            <a:ext cx="2470150" cy="3937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88025" y="4559300"/>
            <a:ext cx="9461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 sz="2400">
                <a:ea typeface="굴림" pitchFamily="50" charset="-127"/>
              </a:rPr>
              <a:t>Insert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39050" y="3276600"/>
            <a:ext cx="15049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pitchFamily="50" charset="-127"/>
              </a:rPr>
              <a:t>Insulating Oil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8312150" y="3663950"/>
            <a:ext cx="304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91300" y="5334000"/>
            <a:ext cx="711200" cy="44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10150" y="5448300"/>
            <a:ext cx="16446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pitchFamily="50" charset="-127"/>
              </a:rPr>
              <a:t>Glass Window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6108700" y="5384800"/>
            <a:ext cx="342900" cy="11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2" descr="Dotted diamond"/>
          <p:cNvSpPr>
            <a:spLocks noChangeArrowheads="1"/>
          </p:cNvSpPr>
          <p:nvPr/>
        </p:nvSpPr>
        <p:spPr bwMode="auto">
          <a:xfrm>
            <a:off x="7753350" y="3886200"/>
            <a:ext cx="177800" cy="673100"/>
          </a:xfrm>
          <a:prstGeom prst="rect">
            <a:avLst/>
          </a:prstGeom>
          <a:pattFill prst="dotDmnd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4" name="Rectangle 13" descr="Dotted diamond"/>
          <p:cNvSpPr>
            <a:spLocks noChangeArrowheads="1"/>
          </p:cNvSpPr>
          <p:nvPr/>
        </p:nvSpPr>
        <p:spPr bwMode="auto">
          <a:xfrm>
            <a:off x="5962650" y="3867150"/>
            <a:ext cx="177800" cy="673100"/>
          </a:xfrm>
          <a:prstGeom prst="rect">
            <a:avLst/>
          </a:prstGeom>
          <a:pattFill prst="dotDmnd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6692900" y="4622800"/>
            <a:ext cx="234950" cy="304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7067550" y="463550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7067550" y="494030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7080250" y="4641850"/>
            <a:ext cx="95250" cy="1397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>
            <a:off x="7061200" y="4781550"/>
            <a:ext cx="120650" cy="15875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6711950" y="4864100"/>
            <a:ext cx="482600" cy="635000"/>
          </a:xfrm>
          <a:prstGeom prst="ellipse">
            <a:avLst/>
          </a:prstGeom>
          <a:noFill/>
          <a:ln w="50800">
            <a:solidFill>
              <a:schemeClr val="hlink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 flipV="1">
            <a:off x="6711950" y="4730750"/>
            <a:ext cx="381000" cy="1752600"/>
          </a:xfrm>
          <a:custGeom>
            <a:avLst/>
            <a:gdLst>
              <a:gd name="T0" fmla="*/ 5063649 w 21600"/>
              <a:gd name="T1" fmla="*/ 71102003 h 21600"/>
              <a:gd name="T2" fmla="*/ 3360208 w 21600"/>
              <a:gd name="T3" fmla="*/ 142204006 h 21600"/>
              <a:gd name="T4" fmla="*/ 1656768 w 21600"/>
              <a:gd name="T5" fmla="*/ 71102003 h 21600"/>
              <a:gd name="T6" fmla="*/ 336020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7125 w 21600"/>
              <a:gd name="T13" fmla="*/ 7125 h 21600"/>
              <a:gd name="T14" fmla="*/ 14475 w 21600"/>
              <a:gd name="T15" fmla="*/ 1447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649" y="21600"/>
                </a:lnTo>
                <a:lnTo>
                  <a:pt x="10951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66">
              <a:alpha val="50195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ko-KR"/>
          </a:p>
        </p:txBody>
      </p:sp>
      <p:pic>
        <p:nvPicPr>
          <p:cNvPr id="22" name="Picture 21" descr="anatomy"/>
          <p:cNvPicPr>
            <a:picLocks noChangeAspect="1" noChangeArrowheads="1"/>
          </p:cNvPicPr>
          <p:nvPr/>
        </p:nvPicPr>
        <p:blipFill>
          <a:blip r:embed="rId2" cstate="print"/>
          <a:srcRect t="13150"/>
          <a:stretch>
            <a:fillRect/>
          </a:stretch>
        </p:blipFill>
        <p:spPr bwMode="auto">
          <a:xfrm>
            <a:off x="304800" y="1828800"/>
            <a:ext cx="4648200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굴림" pitchFamily="50" charset="-127"/>
                <a:cs typeface="+mj-cs"/>
              </a:rPr>
              <a:t>Practical Filters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7943850" cy="3124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Aluminum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Most common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atomic # 13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inexpensive</a:t>
            </a:r>
          </a:p>
          <a:p>
            <a:pPr marL="342900" marR="0" lvl="0" indent="-3429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copper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good for high kVp</a:t>
            </a:r>
          </a:p>
          <a:p>
            <a:pPr marL="742950" marR="0" lvl="1" indent="-28575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sometimes used in combination with aluminum</a:t>
            </a:r>
          </a:p>
          <a:p>
            <a:pPr marL="1143000" marR="0" lvl="2" indent="-228600" algn="l" defTabSz="914400" rtl="0" eaLnBrk="1" fontAlgn="auto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aluminum absorbs copper’s 8 keV characteristic radiation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92625" y="5716588"/>
            <a:ext cx="1200150" cy="90646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730750" y="6242050"/>
            <a:ext cx="249238" cy="204788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326063" y="6242050"/>
            <a:ext cx="250825" cy="204788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8" name="Rectangle 7" descr="Dark upward diagonal"/>
          <p:cNvSpPr>
            <a:spLocks noChangeArrowheads="1"/>
          </p:cNvSpPr>
          <p:nvPr/>
        </p:nvSpPr>
        <p:spPr bwMode="auto">
          <a:xfrm>
            <a:off x="4665663" y="6000750"/>
            <a:ext cx="1027112" cy="20638"/>
          </a:xfrm>
          <a:prstGeom prst="rect">
            <a:avLst/>
          </a:prstGeom>
          <a:pattFill prst="dkUpDiag">
            <a:fgClr>
              <a:schemeClr val="hlink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95950" y="5975350"/>
            <a:ext cx="117475" cy="71438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0" name="Rectangle 9" descr="Small checker board"/>
          <p:cNvSpPr>
            <a:spLocks noChangeArrowheads="1"/>
          </p:cNvSpPr>
          <p:nvPr/>
        </p:nvSpPr>
        <p:spPr bwMode="auto">
          <a:xfrm>
            <a:off x="4887913" y="5765800"/>
            <a:ext cx="441325" cy="80963"/>
          </a:xfrm>
          <a:prstGeom prst="rect">
            <a:avLst/>
          </a:prstGeom>
          <a:pattFill prst="smCheck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34150" y="6015038"/>
            <a:ext cx="23018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 sz="2400">
                <a:ea typeface="굴림" pitchFamily="50" charset="-127"/>
              </a:rPr>
              <a:t>Aluminum Filter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5870575" y="6053138"/>
            <a:ext cx="666750" cy="100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816350" y="5106988"/>
            <a:ext cx="2533650" cy="588962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000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0000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19563" y="4730750"/>
            <a:ext cx="230187" cy="48895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000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0000"/>
                  <a:invGamma/>
                </a:schemeClr>
              </a:gs>
            </a:gsLst>
            <a:lin ang="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876925" y="4730750"/>
            <a:ext cx="230188" cy="48895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000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0000"/>
                  <a:invGamma/>
                </a:schemeClr>
              </a:gs>
            </a:gsLst>
            <a:lin ang="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공부\칸책_이미지\fig_03-003.jpg"/>
          <p:cNvPicPr>
            <a:picLocks noChangeAspect="1" noChangeArrowheads="1"/>
          </p:cNvPicPr>
          <p:nvPr/>
        </p:nvPicPr>
        <p:blipFill>
          <a:blip r:embed="rId2" cstate="print"/>
          <a:srcRect b="5400"/>
          <a:stretch>
            <a:fillRect/>
          </a:stretch>
        </p:blipFill>
        <p:spPr bwMode="auto">
          <a:xfrm>
            <a:off x="1531615" y="2781532"/>
            <a:ext cx="6080770" cy="3383772"/>
          </a:xfrm>
          <a:prstGeom prst="rect">
            <a:avLst/>
          </a:prstGeom>
          <a:noFill/>
        </p:spPr>
      </p:pic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365125" y="239713"/>
            <a:ext cx="8167315" cy="252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/>
              <a:t>3.2. Basic X-ray circuit</a:t>
            </a:r>
          </a:p>
          <a:p>
            <a:pPr marL="268288" indent="-268288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C3300"/>
                </a:solidFill>
              </a:rPr>
              <a:t>high </a:t>
            </a:r>
            <a:r>
              <a:rPr lang="en-US" altLang="ko-KR" dirty="0">
                <a:solidFill>
                  <a:srgbClr val="CC3300"/>
                </a:solidFill>
              </a:rPr>
              <a:t>voltage circuit</a:t>
            </a:r>
            <a:r>
              <a:rPr lang="en-US" altLang="ko-KR" dirty="0"/>
              <a:t> to provide the </a:t>
            </a:r>
            <a:r>
              <a:rPr lang="en-US" altLang="ko-KR" i="1" dirty="0"/>
              <a:t>accelerating potential for </a:t>
            </a:r>
            <a:r>
              <a:rPr lang="en-US" altLang="ko-KR" i="1" dirty="0" smtClean="0"/>
              <a:t>the electrons</a:t>
            </a:r>
            <a:r>
              <a:rPr lang="en-US" altLang="ko-KR" dirty="0" smtClean="0"/>
              <a:t> </a:t>
            </a:r>
            <a:r>
              <a:rPr lang="en-US" altLang="ko-KR" dirty="0"/>
              <a:t>and the </a:t>
            </a:r>
            <a:r>
              <a:rPr lang="en-US" altLang="ko-KR" dirty="0">
                <a:solidFill>
                  <a:srgbClr val="CC3300"/>
                </a:solidFill>
              </a:rPr>
              <a:t>low voltage circuit</a:t>
            </a:r>
            <a:r>
              <a:rPr lang="en-US" altLang="ko-KR" dirty="0"/>
              <a:t> to supply </a:t>
            </a:r>
            <a:r>
              <a:rPr lang="en-US" altLang="ko-KR" i="1" dirty="0"/>
              <a:t>heating current </a:t>
            </a:r>
            <a:r>
              <a:rPr lang="en-US" altLang="ko-KR" i="1" dirty="0" smtClean="0"/>
              <a:t>to the filament</a:t>
            </a:r>
          </a:p>
          <a:p>
            <a:pPr marL="268288" indent="-268288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C3300"/>
                </a:solidFill>
              </a:rPr>
              <a:t>filament </a:t>
            </a:r>
            <a:r>
              <a:rPr lang="en-US" altLang="ko-KR" dirty="0">
                <a:solidFill>
                  <a:srgbClr val="CC3300"/>
                </a:solidFill>
              </a:rPr>
              <a:t>temperature or filament current </a:t>
            </a:r>
            <a:r>
              <a:rPr lang="en-US" altLang="ko-KR" dirty="0"/>
              <a:t>controls the tube </a:t>
            </a:r>
            <a:r>
              <a:rPr lang="en-US" altLang="ko-KR" dirty="0" smtClean="0"/>
              <a:t>current and </a:t>
            </a:r>
            <a:r>
              <a:rPr lang="en-US" altLang="ko-KR" dirty="0"/>
              <a:t>hence the </a:t>
            </a:r>
            <a:r>
              <a:rPr lang="en-US" altLang="ko-KR" dirty="0">
                <a:solidFill>
                  <a:srgbClr val="CC3300"/>
                </a:solidFill>
              </a:rPr>
              <a:t>x-ray </a:t>
            </a:r>
            <a:r>
              <a:rPr lang="en-US" altLang="ko-KR" dirty="0" smtClean="0">
                <a:solidFill>
                  <a:srgbClr val="CC3300"/>
                </a:solidFill>
              </a:rPr>
              <a:t>intensity</a:t>
            </a:r>
          </a:p>
          <a:p>
            <a:pPr marL="268288" indent="-268288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/>
              <a:t>Low voltage circuit</a:t>
            </a:r>
          </a:p>
          <a:p>
            <a:pPr marL="268288" indent="-268288">
              <a:lnSpc>
                <a:spcPct val="110000"/>
              </a:lnSpc>
            </a:pPr>
            <a:r>
              <a:rPr lang="en-US" altLang="ko-KR" dirty="0" smtClean="0"/>
              <a:t>    - Filament supply 10 V at about 6 A.</a:t>
            </a:r>
          </a:p>
          <a:p>
            <a:pPr marL="268288" indent="-268288">
              <a:lnSpc>
                <a:spcPct val="110000"/>
              </a:lnSpc>
            </a:pPr>
            <a:r>
              <a:rPr lang="en-US" altLang="ko-KR" dirty="0" smtClean="0"/>
              <a:t>    - Step-down transformer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3714" y="6237312"/>
            <a:ext cx="4576572" cy="23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공부\칸책_이미지\fig_03-003.jpg"/>
          <p:cNvPicPr>
            <a:picLocks noChangeAspect="1" noChangeArrowheads="1"/>
          </p:cNvPicPr>
          <p:nvPr/>
        </p:nvPicPr>
        <p:blipFill>
          <a:blip r:embed="rId2" cstate="print"/>
          <a:srcRect b="5400"/>
          <a:stretch>
            <a:fillRect/>
          </a:stretch>
        </p:blipFill>
        <p:spPr bwMode="auto">
          <a:xfrm>
            <a:off x="3923928" y="4149080"/>
            <a:ext cx="4270239" cy="2376264"/>
          </a:xfrm>
          <a:prstGeom prst="rect">
            <a:avLst/>
          </a:prstGeom>
          <a:noFill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65125" y="239713"/>
            <a:ext cx="8167315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/>
              <a:t>High voltage circuit</a:t>
            </a:r>
          </a:p>
          <a:p>
            <a:pPr marL="268288" indent="-268288"/>
            <a:r>
              <a:rPr lang="en-US" altLang="ko-KR" dirty="0" smtClean="0"/>
              <a:t>    - Step-up transformer</a:t>
            </a:r>
          </a:p>
          <a:p>
            <a:pPr marL="268288" indent="-268288"/>
            <a:r>
              <a:rPr lang="en-US" altLang="ko-KR" dirty="0" smtClean="0"/>
              <a:t>    - connected to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autotransformer</a:t>
            </a:r>
            <a:r>
              <a:rPr lang="en-US" altLang="ko-KR" dirty="0" smtClean="0"/>
              <a:t> and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rheostat</a:t>
            </a:r>
          </a:p>
          <a:p>
            <a:pPr marL="268288" indent="-268288"/>
            <a:r>
              <a:rPr lang="en-US" altLang="ko-KR" dirty="0" smtClean="0"/>
              <a:t>    - Autotransformer: provide a stepwise adjustment in voltage</a:t>
            </a:r>
          </a:p>
          <a:p>
            <a:pPr marL="268288" indent="-268288"/>
            <a:r>
              <a:rPr lang="en-US" altLang="ko-KR" dirty="0" smtClean="0"/>
              <a:t>    - Rheostat: variable resister</a:t>
            </a:r>
          </a:p>
          <a:p>
            <a:pPr marL="268288" indent="-268288"/>
            <a:r>
              <a:rPr lang="en-US" altLang="ko-KR" dirty="0" smtClean="0"/>
              <a:t>    - appreciable power loss in rheostat whereas low in an inductance coil</a:t>
            </a:r>
          </a:p>
          <a:p>
            <a:pPr marL="268288" indent="-268288"/>
            <a:endParaRPr lang="en-US" altLang="ko-KR" dirty="0" smtClean="0"/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/>
              <a:t>Tube (peak) voltage measurement: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sphere gap method</a:t>
            </a:r>
          </a:p>
          <a:p>
            <a:pPr marL="268288" indent="-268288"/>
            <a:r>
              <a:rPr lang="en-US" altLang="ko-KR" dirty="0" smtClean="0"/>
              <a:t>    - two metallic spheres separated by an air gap</a:t>
            </a:r>
          </a:p>
          <a:p>
            <a:pPr marL="541338" indent="-541338"/>
            <a:r>
              <a:rPr lang="en-US" altLang="ko-KR" dirty="0" smtClean="0"/>
              <a:t>    - relationship </a:t>
            </a:r>
            <a:r>
              <a:rPr lang="en-US" altLang="ko-KR" dirty="0" err="1" smtClean="0"/>
              <a:t>b.t</a:t>
            </a:r>
            <a:r>
              <a:rPr lang="en-US" altLang="ko-KR" dirty="0" smtClean="0"/>
              <a:t>. voltage, diameter of the spheres, distance at the instant that the spark first appears</a:t>
            </a:r>
          </a:p>
          <a:p>
            <a:pPr marL="541338" indent="-541338"/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Tube current can be read on a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milliammeter</a:t>
            </a:r>
            <a:r>
              <a:rPr lang="en-US" altLang="ko-KR" dirty="0" smtClean="0"/>
              <a:t> placed at the midpoint of the x-ray transformer secondary coil which is grounded</a:t>
            </a:r>
            <a:endParaRPr lang="en-US" altLang="ko-K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65125" y="239713"/>
            <a:ext cx="8167315" cy="170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8288" indent="-268288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dirty="0" smtClean="0"/>
              <a:t>Peak voltage and frequency</a:t>
            </a:r>
          </a:p>
          <a:p>
            <a:pPr marL="268288" indent="-268288">
              <a:lnSpc>
                <a:spcPct val="150000"/>
              </a:lnSpc>
            </a:pPr>
            <a:r>
              <a:rPr lang="en-US" altLang="ko-KR" dirty="0" smtClean="0"/>
              <a:t>    - if line voltage 220 V at 60 cycles / sec</a:t>
            </a:r>
          </a:p>
          <a:p>
            <a:pPr marL="268288" indent="-268288">
              <a:lnSpc>
                <a:spcPct val="150000"/>
              </a:lnSpc>
            </a:pPr>
            <a:r>
              <a:rPr lang="en-US" altLang="ko-KR" dirty="0" smtClean="0"/>
              <a:t>   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peak voltage: </a:t>
            </a:r>
          </a:p>
          <a:p>
            <a:pPr marL="268288" indent="-268288">
              <a:lnSpc>
                <a:spcPct val="150000"/>
              </a:lnSpc>
            </a:pPr>
            <a:r>
              <a:rPr lang="en-US" altLang="ko-KR" dirty="0" smtClean="0"/>
              <a:t>    - if transformer turn ratio, 500:1 </a:t>
            </a:r>
            <a:r>
              <a:rPr lang="en-US" altLang="ko-KR" dirty="0" smtClean="0">
                <a:sym typeface="Wingdings" pitchFamily="2" charset="2"/>
              </a:rPr>
              <a:t> peak voltage: </a:t>
            </a:r>
            <a:endParaRPr lang="en-US" altLang="ko-KR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2771800" y="1124744"/>
          <a:ext cx="1368152" cy="337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6" name="수식" r:id="rId3" imgW="977760" imgH="241200" progId="">
                  <p:embed/>
                </p:oleObj>
              </mc:Choice>
              <mc:Fallback>
                <p:oleObj name="수식" r:id="rId3" imgW="977760" imgH="241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1124744"/>
                        <a:ext cx="1368152" cy="3375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6012160" y="1556792"/>
          <a:ext cx="21685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7" name="수식" r:id="rId5" imgW="1549080" imgH="241200" progId="">
                  <p:embed/>
                </p:oleObj>
              </mc:Choice>
              <mc:Fallback>
                <p:oleObj name="수식" r:id="rId5" imgW="1549080" imgH="241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1556792"/>
                        <a:ext cx="216852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288925" y="211138"/>
            <a:ext cx="845953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/>
              <a:t>3.3. Voltage rectification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rgbClr val="CC3300"/>
                </a:solidFill>
              </a:rPr>
              <a:t>no </a:t>
            </a:r>
            <a:r>
              <a:rPr lang="en-US" altLang="ko-KR" dirty="0">
                <a:solidFill>
                  <a:srgbClr val="CC3300"/>
                </a:solidFill>
              </a:rPr>
              <a:t>x-rays during the inverse voltage cycle</a:t>
            </a:r>
            <a:r>
              <a:rPr lang="en-US" altLang="ko-KR" dirty="0"/>
              <a:t> for self-rectified </a:t>
            </a:r>
            <a:r>
              <a:rPr lang="en-US" altLang="ko-KR" dirty="0" smtClean="0"/>
              <a:t>circuit (an inverse electron current destroyed </a:t>
            </a:r>
            <a:r>
              <a:rPr lang="en-US" altLang="ko-KR" dirty="0"/>
              <a:t>the filament)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solved </a:t>
            </a:r>
            <a:r>
              <a:rPr lang="en-US" altLang="ko-KR" dirty="0"/>
              <a:t>by using </a:t>
            </a:r>
            <a:r>
              <a:rPr lang="en-US" altLang="ko-KR" dirty="0">
                <a:solidFill>
                  <a:srgbClr val="CC3300"/>
                </a:solidFill>
              </a:rPr>
              <a:t>voltage rectifiers</a:t>
            </a:r>
            <a:r>
              <a:rPr lang="en-US" altLang="ko-KR" dirty="0" smtClean="0"/>
              <a:t>.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Half-wave rectification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1" name="Picture 2" descr="D:\공부\칸책_이미지\fig_03-004.jpg"/>
          <p:cNvPicPr>
            <a:picLocks noChangeAspect="1" noChangeArrowheads="1"/>
          </p:cNvPicPr>
          <p:nvPr/>
        </p:nvPicPr>
        <p:blipFill>
          <a:blip r:embed="rId2" cstate="print"/>
          <a:srcRect b="5255"/>
          <a:stretch>
            <a:fillRect/>
          </a:stretch>
        </p:blipFill>
        <p:spPr bwMode="auto">
          <a:xfrm>
            <a:off x="3491880" y="2636912"/>
            <a:ext cx="5086350" cy="3456384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364699"/>
            <a:ext cx="2516124" cy="17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8001226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Picture 2" descr="D:\공부\칸책_이미지\fig_03-005.jpg"/>
          <p:cNvPicPr>
            <a:picLocks noChangeAspect="1" noChangeArrowheads="1"/>
          </p:cNvPicPr>
          <p:nvPr/>
        </p:nvPicPr>
        <p:blipFill>
          <a:blip r:embed="rId2" cstate="print"/>
          <a:srcRect b="5628"/>
          <a:stretch>
            <a:fillRect/>
          </a:stretch>
        </p:blipFill>
        <p:spPr bwMode="auto">
          <a:xfrm>
            <a:off x="683568" y="2614761"/>
            <a:ext cx="5572125" cy="3622551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3321" y="4145622"/>
            <a:ext cx="1903095" cy="20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65125" y="239713"/>
            <a:ext cx="816731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ym typeface="Wingdings" pitchFamily="2" charset="2"/>
              </a:rPr>
              <a:t>Full-wave rectification 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- electron for negative A: ABCDEFGH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- electron for positive A: HGCDEFBA</a:t>
            </a:r>
          </a:p>
          <a:p>
            <a:pPr marL="268288" indent="-268288">
              <a:lnSpc>
                <a:spcPct val="12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ym typeface="Wingdings" pitchFamily="2" charset="2"/>
              </a:rPr>
              <a:t>Smoothing condenser: keep nearly constant tube voltage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22882" name="Picture 2" descr="D:\공부\칸책_이미지\Ch3_Xray Production\figure_3.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260647"/>
            <a:ext cx="2448272" cy="3484081"/>
          </a:xfrm>
          <a:prstGeom prst="rect">
            <a:avLst/>
          </a:prstGeom>
          <a:noFill/>
        </p:spPr>
      </p:pic>
      <p:pic>
        <p:nvPicPr>
          <p:cNvPr id="122883" name="Picture 3" descr="D:\공부\칸책_이미지\Ch3_Xray Production\figure_3.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5035" y="4293096"/>
            <a:ext cx="2783429" cy="1705213"/>
          </a:xfrm>
          <a:prstGeom prst="rect">
            <a:avLst/>
          </a:prstGeom>
          <a:noFill/>
        </p:spPr>
      </p:pic>
      <p:pic>
        <p:nvPicPr>
          <p:cNvPr id="1228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3789040"/>
            <a:ext cx="2230417" cy="326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152" y="6021288"/>
            <a:ext cx="2448272" cy="34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88925" y="211138"/>
            <a:ext cx="5435203" cy="571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/>
              <a:t>3.4. High-output X-ray Generators</a:t>
            </a:r>
            <a:endParaRPr lang="en-US" altLang="ko-KR" b="1" dirty="0"/>
          </a:p>
          <a:p>
            <a:pPr marL="268288" indent="-268288">
              <a:lnSpc>
                <a:spcPct val="120000"/>
              </a:lnSpc>
            </a:pPr>
            <a:r>
              <a:rPr lang="en-US" altLang="ko-KR" b="1" dirty="0" smtClean="0"/>
              <a:t>A. Three-phase generators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3 phase power + full-wave rectification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/>
              <a:t>   </a:t>
            </a:r>
            <a:r>
              <a:rPr lang="en-US" altLang="ko-KR" dirty="0" smtClean="0">
                <a:sym typeface="Wingdings" pitchFamily="2" charset="2"/>
              </a:rPr>
              <a:t> 6 voltage pulses during each power cycle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  - Voltage ripple: 13% ~ 25%</a:t>
            </a:r>
          </a:p>
          <a:p>
            <a:pPr marL="625475" indent="-625475">
              <a:lnSpc>
                <a:spcPct val="120000"/>
              </a:lnSpc>
            </a:pPr>
            <a:r>
              <a:rPr lang="en-US" altLang="ko-KR" dirty="0" smtClean="0"/>
              <a:t>      - Slight delay in phase </a:t>
            </a:r>
            <a:r>
              <a:rPr lang="en-US" altLang="ko-KR" dirty="0" err="1" smtClean="0"/>
              <a:t>b.t</a:t>
            </a:r>
            <a:r>
              <a:rPr lang="en-US" altLang="ko-KR" dirty="0" smtClean="0"/>
              <a:t>. waveforms </a:t>
            </a:r>
            <a:r>
              <a:rPr lang="en-US" altLang="ko-KR" dirty="0" smtClean="0">
                <a:sym typeface="Wingdings" pitchFamily="2" charset="2"/>
              </a:rPr>
              <a:t> reduce ripple to 3% ~ 10%</a:t>
            </a:r>
          </a:p>
          <a:p>
            <a:pPr marL="268288" indent="-268288">
              <a:lnSpc>
                <a:spcPct val="12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8288" indent="-268288">
              <a:lnSpc>
                <a:spcPct val="120000"/>
              </a:lnSpc>
            </a:pPr>
            <a:r>
              <a:rPr lang="en-US" altLang="ko-KR" b="1" dirty="0" smtClean="0">
                <a:sym typeface="Wingdings" pitchFamily="2" charset="2"/>
              </a:rPr>
              <a:t>B. Constant potential Generators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ym typeface="Wingdings" pitchFamily="2" charset="2"/>
              </a:rPr>
              <a:t>3-phase line voltage coupled directly to the high-voltage transformer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- ripple of less than 2%</a:t>
            </a:r>
          </a:p>
          <a:p>
            <a:pPr marL="268288" indent="-26828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 high x-ray output per </a:t>
            </a:r>
            <a:r>
              <a:rPr lang="en-US" altLang="ko-KR" dirty="0" err="1" smtClean="0">
                <a:sym typeface="Wingdings" pitchFamily="2" charset="2"/>
              </a:rPr>
              <a:t>mAs</a:t>
            </a:r>
            <a:r>
              <a:rPr lang="en-US" altLang="ko-KR" dirty="0" smtClean="0">
                <a:sym typeface="Wingdings" pitchFamily="2" charset="2"/>
              </a:rPr>
              <a:t>, expensive</a:t>
            </a:r>
          </a:p>
          <a:p>
            <a:pPr marL="268288" indent="-268288">
              <a:lnSpc>
                <a:spcPct val="12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8288" indent="-268288">
              <a:lnSpc>
                <a:spcPct val="120000"/>
              </a:lnSpc>
            </a:pPr>
            <a:r>
              <a:rPr lang="en-US" altLang="ko-KR" b="1" dirty="0" smtClean="0">
                <a:sym typeface="Wingdings" pitchFamily="2" charset="2"/>
              </a:rPr>
              <a:t>C. High-frequency Generators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ym typeface="Wingdings" pitchFamily="2" charset="2"/>
              </a:rPr>
              <a:t>State of the art generator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ym typeface="Wingdings" pitchFamily="2" charset="2"/>
              </a:rPr>
              <a:t>DC  high Freq. low Volt. AC  high Volt. AC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39552" y="1772816"/>
            <a:ext cx="8280920" cy="2376264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dirty="0" smtClean="0"/>
              <a:t>Clinical</a:t>
            </a:r>
            <a:br>
              <a:rPr lang="en-US" altLang="ko-KR" sz="5400" b="1" dirty="0" smtClean="0"/>
            </a:br>
            <a:r>
              <a:rPr lang="en-US" altLang="ko-KR" sz="5400" b="1" dirty="0" smtClean="0"/>
              <a:t>Radiation Generators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9381" y="188640"/>
            <a:ext cx="10050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Chapter</a:t>
            </a:r>
          </a:p>
          <a:p>
            <a:pPr algn="ctr"/>
            <a:r>
              <a:rPr lang="en-US" altLang="ko-KR" sz="96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lang="ko-KR" altLang="en-US" sz="9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863588" y="3980656"/>
            <a:ext cx="7416824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March, 2020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-Jung Hwang, PhD, KBMP, DABR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Chungnam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National University Hospital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Accelerators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764704"/>
            <a:ext cx="8424936" cy="532859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Quality of X-ray depends on the applied Voltage ( Beam penetration )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800" b="1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Kilovoltage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Unit</a:t>
            </a:r>
            <a:r>
              <a:rPr kumimoji="0" lang="en-US" altLang="ko-KR" sz="18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 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- 20 kV: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Grenz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-Ray therapy (no longer used in RT)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- 40-50 kV: Contact therapy (SSD 2 cm)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- 50-150 kV: Superficial therapy (SSD 15-20 cm)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- 150-500 kV: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Orthovoltage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therapy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- </a:t>
            </a: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500 –1000 kV: </a:t>
            </a:r>
            <a:r>
              <a:rPr kumimoji="0" lang="en-US" altLang="ko-KR" sz="1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Supervoltage</a:t>
            </a: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therapy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Megavoltage Unit</a:t>
            </a:r>
            <a:r>
              <a:rPr kumimoji="0" lang="en-US" altLang="ko-KR" sz="180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&gt; 1 MV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ex: Van de </a:t>
            </a:r>
            <a:r>
              <a:rPr kumimoji="0" lang="en-US" altLang="ko-KR" sz="1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Graaff</a:t>
            </a: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generator,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Linear accelerator,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</a:t>
            </a:r>
            <a:r>
              <a:rPr kumimoji="0" lang="en-US" altLang="ko-KR" sz="1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betatron</a:t>
            </a:r>
            <a:endParaRPr kumimoji="0" lang="en-US" altLang="ko-KR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</a:t>
            </a:r>
            <a:r>
              <a:rPr kumimoji="0" lang="en-US" altLang="ko-KR" sz="1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microtron</a:t>
            </a: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	      Cyclotron, Synchrotron</a:t>
            </a:r>
            <a:endParaRPr kumimoji="0" lang="en-US" altLang="ko-KR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</a:t>
            </a:r>
            <a:r>
              <a:rPr kumimoji="0" lang="en-US" altLang="ko-KR" sz="1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teletherapy</a:t>
            </a: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18" charset="2"/>
              </a:rPr>
              <a:t>-ray unit </a:t>
            </a:r>
            <a:r>
              <a:rPr kumimoji="0" lang="en-US" altLang="ko-KR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 Co 60)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8024" y="4437112"/>
            <a:ext cx="4104456" cy="202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Cyclic type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/>
              <a:t>Non conservative E field, but can produce charged particles of much higher KE than electrostatic accelerators.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sym typeface="Wingdings" pitchFamily="2" charset="2"/>
              </a:rPr>
              <a:t> </a:t>
            </a:r>
            <a:r>
              <a:rPr lang="en-US" altLang="ko-KR" sz="1400" dirty="0" smtClean="0"/>
              <a:t>uses variable EM field.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/>
              <a:t>- Particles are made to follow a closed path of E(with M) field many times, then the KE &gt;PE can be obtained.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08712" y="2261888"/>
            <a:ext cx="2771800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u="sng" dirty="0" smtClean="0"/>
              <a:t>Electrostatic field type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/>
              <a:t>(KE of the particle can not be larger then the applied potential E)</a:t>
            </a:r>
          </a:p>
        </p:txBody>
      </p:sp>
      <p:sp>
        <p:nvSpPr>
          <p:cNvPr id="8" name="오른쪽 중괄호 7"/>
          <p:cNvSpPr/>
          <p:nvPr/>
        </p:nvSpPr>
        <p:spPr>
          <a:xfrm>
            <a:off x="6012160" y="1484784"/>
            <a:ext cx="432048" cy="2880320"/>
          </a:xfrm>
          <a:prstGeom prst="rightBrace">
            <a:avLst>
              <a:gd name="adj1" fmla="val 24897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4283968" y="4509120"/>
            <a:ext cx="432048" cy="1224136"/>
          </a:xfrm>
          <a:prstGeom prst="rightBrace">
            <a:avLst>
              <a:gd name="adj1" fmla="val 24897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35496" y="116632"/>
            <a:ext cx="7200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/>
              <a:t> Depth Dose Characteristics of X-rays</a:t>
            </a:r>
            <a:endParaRPr lang="en-US" altLang="ko-KR" sz="3200" b="1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>
                <a:solidFill>
                  <a:schemeClr val="tx1"/>
                </a:solidFill>
              </a:rPr>
              <a:pPr/>
              <a:t>34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Picture 2" descr="D:\공부\칸책_이미지\fig_04-001.jpg"/>
          <p:cNvPicPr>
            <a:picLocks noChangeAspect="1" noChangeArrowheads="1"/>
          </p:cNvPicPr>
          <p:nvPr/>
        </p:nvPicPr>
        <p:blipFill>
          <a:blip r:embed="rId2" cstate="print"/>
          <a:srcRect b="2516"/>
          <a:stretch>
            <a:fillRect/>
          </a:stretch>
        </p:blipFill>
        <p:spPr bwMode="auto">
          <a:xfrm>
            <a:off x="971600" y="1093839"/>
            <a:ext cx="3744416" cy="5287489"/>
          </a:xfrm>
          <a:prstGeom prst="rect">
            <a:avLst/>
          </a:prstGeom>
          <a:noFill/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361384" y="1268760"/>
            <a:ext cx="26670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a: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Grenz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-ray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Therapy</a:t>
            </a:r>
          </a:p>
          <a:p>
            <a:pPr>
              <a:spcBef>
                <a:spcPct val="50000"/>
              </a:spcBef>
            </a:pPr>
            <a:r>
              <a:rPr lang="en-US" altLang="ko-KR" sz="1600" b="1" dirty="0" smtClean="0">
                <a:solidFill>
                  <a:srgbClr val="002060"/>
                </a:solidFill>
              </a:rPr>
              <a:t>b: </a:t>
            </a:r>
            <a:r>
              <a:rPr lang="en-US" altLang="ko-KR" sz="1600" b="1" dirty="0">
                <a:solidFill>
                  <a:srgbClr val="002060"/>
                </a:solidFill>
              </a:rPr>
              <a:t>Contact therapy</a:t>
            </a:r>
          </a:p>
          <a:p>
            <a:pPr>
              <a:spcBef>
                <a:spcPct val="50000"/>
              </a:spcBef>
            </a:pPr>
            <a:r>
              <a:rPr lang="en-US" altLang="ko-KR" sz="1600" b="1" dirty="0" smtClean="0">
                <a:solidFill>
                  <a:srgbClr val="FF0000"/>
                </a:solidFill>
              </a:rPr>
              <a:t>c: </a:t>
            </a:r>
            <a:r>
              <a:rPr lang="en-US" altLang="ko-KR" sz="1600" b="1" dirty="0">
                <a:solidFill>
                  <a:srgbClr val="FF0000"/>
                </a:solidFill>
              </a:rPr>
              <a:t>Superficial therapy</a:t>
            </a:r>
          </a:p>
          <a:p>
            <a:pPr>
              <a:spcBef>
                <a:spcPct val="50000"/>
              </a:spcBef>
            </a:pP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</a:rPr>
              <a:t>d: </a:t>
            </a:r>
            <a:r>
              <a:rPr lang="en-US" altLang="ko-KR" sz="1600" b="1" dirty="0" err="1" smtClean="0">
                <a:solidFill>
                  <a:schemeClr val="accent3">
                    <a:lumMod val="50000"/>
                  </a:schemeClr>
                </a:solidFill>
              </a:rPr>
              <a:t>Orthovoltage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therapy</a:t>
            </a:r>
          </a:p>
          <a:p>
            <a:pPr>
              <a:spcBef>
                <a:spcPct val="50000"/>
              </a:spcBef>
            </a:pPr>
            <a:r>
              <a:rPr lang="en-US" altLang="ko-KR" sz="1600" b="1" dirty="0" smtClean="0">
                <a:solidFill>
                  <a:srgbClr val="7030A0"/>
                </a:solidFill>
              </a:rPr>
              <a:t>e: </a:t>
            </a:r>
            <a:r>
              <a:rPr lang="en-US" altLang="ko-KR" sz="1600" b="1" dirty="0">
                <a:solidFill>
                  <a:srgbClr val="7030A0"/>
                </a:solidFill>
              </a:rPr>
              <a:t>Co-60</a:t>
            </a: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5989" y="3356992"/>
            <a:ext cx="3224403" cy="303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2502024" y="827420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>
                <a:latin typeface="Times New Roman" pitchFamily="18" charset="0"/>
              </a:rPr>
              <a:t>  build up region</a:t>
            </a:r>
          </a:p>
        </p:txBody>
      </p:sp>
      <p:sp>
        <p:nvSpPr>
          <p:cNvPr id="94215" name="Line 7"/>
          <p:cNvSpPr>
            <a:spLocks noChangeShapeType="1"/>
          </p:cNvSpPr>
          <p:nvPr/>
        </p:nvSpPr>
        <p:spPr bwMode="auto">
          <a:xfrm flipH="1">
            <a:off x="1979712" y="1052736"/>
            <a:ext cx="648072" cy="7200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4216" name="Oval 8"/>
          <p:cNvSpPr>
            <a:spLocks noChangeArrowheads="1"/>
          </p:cNvSpPr>
          <p:nvPr/>
        </p:nvSpPr>
        <p:spPr bwMode="auto">
          <a:xfrm>
            <a:off x="1403648" y="980728"/>
            <a:ext cx="576064" cy="576064"/>
          </a:xfrm>
          <a:prstGeom prst="ellipse">
            <a:avLst/>
          </a:prstGeom>
          <a:noFill/>
          <a:ln w="190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C:\Documents and Settings\Administrator.HOME2003\바탕 화면\RTP강의\3월22일\120kv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57200"/>
            <a:ext cx="6581775" cy="559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2362200" y="6172200"/>
            <a:ext cx="510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/>
              <a:t>120 kVp - </a:t>
            </a:r>
            <a:r>
              <a:rPr lang="ko-KR" altLang="en-US"/>
              <a:t>원자력병원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C:\Documents and Settings\Administrator.HOME2003\바탕 화면\RTP강의\3월22일\orthov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5" y="381000"/>
            <a:ext cx="5543550" cy="5772150"/>
          </a:xfrm>
          <a:prstGeom prst="rect">
            <a:avLst/>
          </a:prstGeom>
          <a:noFill/>
        </p:spPr>
      </p:pic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1774825" y="6248400"/>
            <a:ext cx="5921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/>
              <a:t>Orthovoltage x-ray unit (200-300 kV)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332656"/>
            <a:ext cx="67725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4.2. Van de </a:t>
            </a:r>
            <a:r>
              <a:rPr lang="en-US" altLang="ko-KR" b="1" dirty="0" err="1" smtClean="0"/>
              <a:t>Graaff</a:t>
            </a:r>
            <a:r>
              <a:rPr lang="en-US" altLang="ko-KR" b="1" dirty="0" smtClean="0"/>
              <a:t> generator</a:t>
            </a:r>
          </a:p>
          <a:p>
            <a:r>
              <a:rPr lang="en-US" altLang="ko-KR" dirty="0" smtClean="0"/>
              <a:t>   - typically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2 MV </a:t>
            </a:r>
            <a:r>
              <a:rPr lang="en-US" altLang="ko-KR" dirty="0" smtClean="0"/>
              <a:t>( ~10 MV)</a:t>
            </a:r>
          </a:p>
          <a:p>
            <a:r>
              <a:rPr lang="en-US" altLang="ko-KR" dirty="0" smtClean="0"/>
              <a:t>   - 20 ~ 40 kV is applied across a moving belt</a:t>
            </a:r>
          </a:p>
          <a:p>
            <a:r>
              <a:rPr lang="en-US" altLang="ko-KR" dirty="0" smtClean="0"/>
              <a:t>   - corona discharge and spread electrons to the belt</a:t>
            </a:r>
          </a:p>
          <a:p>
            <a:r>
              <a:rPr lang="en-US" altLang="ko-KR" dirty="0" smtClean="0"/>
              <a:t>   - Insulation by N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and Co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gas of 20 </a:t>
            </a:r>
            <a:r>
              <a:rPr lang="en-US" altLang="ko-KR" dirty="0" err="1" smtClean="0"/>
              <a:t>atm</a:t>
            </a:r>
            <a:endParaRPr lang="en-US" altLang="ko-KR" dirty="0" smtClean="0"/>
          </a:p>
          <a:p>
            <a:r>
              <a:rPr lang="en-US" altLang="ko-KR" dirty="0" smtClean="0"/>
              <a:t>   -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no longer used </a:t>
            </a:r>
            <a:r>
              <a:rPr lang="en-US" altLang="ko-KR" dirty="0" smtClean="0"/>
              <a:t>because of</a:t>
            </a:r>
          </a:p>
          <a:p>
            <a:r>
              <a:rPr lang="en-US" altLang="ko-KR" dirty="0" smtClean="0"/>
              <a:t>     emergence better machines such as Co-60 unit and LINAC</a:t>
            </a:r>
            <a:endParaRPr lang="ko-KR" altLang="en-US" dirty="0"/>
          </a:p>
        </p:txBody>
      </p:sp>
      <p:pic>
        <p:nvPicPr>
          <p:cNvPr id="124930" name="Picture 2" descr="D:\공부\칸책_이미지\Ch4\fig_04-004.jpg"/>
          <p:cNvPicPr>
            <a:picLocks noChangeAspect="1" noChangeArrowheads="1"/>
          </p:cNvPicPr>
          <p:nvPr/>
        </p:nvPicPr>
        <p:blipFill>
          <a:blip r:embed="rId2" cstate="print"/>
          <a:srcRect b="3742"/>
          <a:stretch>
            <a:fillRect/>
          </a:stretch>
        </p:blipFill>
        <p:spPr bwMode="auto">
          <a:xfrm>
            <a:off x="1771660" y="2496996"/>
            <a:ext cx="3600400" cy="3740316"/>
          </a:xfrm>
          <a:prstGeom prst="rect">
            <a:avLst/>
          </a:prstGeom>
          <a:noFill/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6036" y="5734393"/>
            <a:ext cx="2080260" cy="43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2"/>
          <p:cNvSpPr txBox="1">
            <a:spLocks noChangeArrowheads="1"/>
          </p:cNvSpPr>
          <p:nvPr/>
        </p:nvSpPr>
        <p:spPr bwMode="auto">
          <a:xfrm>
            <a:off x="611560" y="908720"/>
            <a:ext cx="7920880" cy="458696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8288" indent="-268288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 smtClean="0"/>
              <a:t>Developed </a:t>
            </a:r>
            <a:r>
              <a:rPr lang="en-US" altLang="ko-KR" dirty="0"/>
              <a:t>in 1940 by D.W.  </a:t>
            </a:r>
            <a:r>
              <a:rPr lang="en-US" altLang="ko-KR" dirty="0" err="1"/>
              <a:t>Kerst</a:t>
            </a:r>
            <a:r>
              <a:rPr lang="en-US" altLang="ko-KR" dirty="0"/>
              <a:t> as a cyclic electron accelerator for basic physics research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68288" indent="-268288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/>
              <a:t>Consists of a magnet fed by an AC of 50-200Hz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68288" indent="-268288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/>
              <a:t>Electrons are made to circulate in a </a:t>
            </a:r>
            <a:r>
              <a:rPr lang="en-US" altLang="ko-KR" dirty="0" err="1"/>
              <a:t>toroidal</a:t>
            </a:r>
            <a:r>
              <a:rPr lang="en-US" altLang="ko-KR" dirty="0"/>
              <a:t> vacuum chamber which is placed into the gap </a:t>
            </a:r>
            <a:r>
              <a:rPr lang="en-US" altLang="ko-KR" dirty="0" err="1"/>
              <a:t>bw</a:t>
            </a:r>
            <a:r>
              <a:rPr lang="en-US" altLang="ko-KR" dirty="0"/>
              <a:t> two magnet poles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68288" indent="-268288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/>
              <a:t>electrons are accelerated by the E field, which is induced in the donut by the changing magnetic flux in the magnet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68288" indent="-268288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/>
              <a:t>1950</a:t>
            </a:r>
            <a:r>
              <a:rPr lang="en-US" altLang="ko-KR" dirty="0">
                <a:latin typeface="Times New Roman"/>
              </a:rPr>
              <a:t>’</a:t>
            </a:r>
            <a:r>
              <a:rPr lang="en-US" altLang="ko-KR" dirty="0"/>
              <a:t>s </a:t>
            </a:r>
            <a:r>
              <a:rPr lang="en-US" altLang="ko-KR" dirty="0" err="1"/>
              <a:t>betatron</a:t>
            </a:r>
            <a:r>
              <a:rPr lang="en-US" altLang="ko-KR" dirty="0"/>
              <a:t> plays an important role in MV RT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68288" indent="-268288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 err="1"/>
              <a:t>Linac</a:t>
            </a:r>
            <a:r>
              <a:rPr lang="en-US" altLang="ko-KR" dirty="0"/>
              <a:t> is superior to </a:t>
            </a:r>
            <a:r>
              <a:rPr lang="en-US" altLang="ko-KR" dirty="0" err="1"/>
              <a:t>betatron</a:t>
            </a:r>
            <a:r>
              <a:rPr lang="en-US" altLang="ko-KR" dirty="0"/>
              <a:t> </a:t>
            </a:r>
          </a:p>
          <a:p>
            <a:pPr marL="360363" indent="-360363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/>
              <a:t>  - higher output, larger FS, more compact design, quieter </a:t>
            </a:r>
            <a:r>
              <a:rPr lang="en-US" altLang="ko-KR" dirty="0" smtClean="0"/>
              <a:t>operation </a:t>
            </a:r>
            <a:r>
              <a:rPr lang="en-US" altLang="ko-KR" b="1" dirty="0" smtClean="0"/>
              <a:t>EXCEPT</a:t>
            </a:r>
            <a:r>
              <a:rPr lang="en-US" altLang="ko-KR" dirty="0" smtClean="0"/>
              <a:t> </a:t>
            </a:r>
            <a:r>
              <a:rPr lang="en-US" altLang="ko-KR" dirty="0"/>
              <a:t>the lower cost for </a:t>
            </a:r>
            <a:r>
              <a:rPr lang="en-US" altLang="ko-KR" b="1" dirty="0"/>
              <a:t>e</a:t>
            </a:r>
            <a:r>
              <a:rPr lang="en-US" altLang="ko-KR" dirty="0"/>
              <a:t> </a:t>
            </a:r>
            <a:r>
              <a:rPr lang="en-US" altLang="ko-KR" dirty="0" smtClean="0"/>
              <a:t>beam</a:t>
            </a:r>
            <a:endParaRPr lang="en-US" altLang="ko-KR" dirty="0"/>
          </a:p>
          <a:p>
            <a:pPr marL="268288" indent="-268288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b="1" dirty="0"/>
              <a:t> Only used to accelerate electrons.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Betatron</a:t>
            </a:r>
            <a:endParaRPr lang="en-US" altLang="ko-KR" sz="3200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27650" name="Picture 2" descr="D:\공부\칸책_이미지\fig_04-0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836712"/>
            <a:ext cx="3456384" cy="2680328"/>
          </a:xfrm>
          <a:prstGeom prst="rect">
            <a:avLst/>
          </a:prstGeom>
          <a:noFill/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rcRect l="1595" t="17280" r="52950" b="7121"/>
          <a:stretch>
            <a:fillRect/>
          </a:stretch>
        </p:blipFill>
        <p:spPr bwMode="auto">
          <a:xfrm>
            <a:off x="539552" y="836712"/>
            <a:ext cx="4104456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File:Betatron 6MeV (1942)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3403076"/>
            <a:ext cx="5472608" cy="33382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Betatron</a:t>
            </a:r>
            <a:endParaRPr lang="en-US" altLang="ko-K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87624" y="1556792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/>
              <a:t>X-ray  Production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3068960"/>
            <a:ext cx="5616624" cy="247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 smtClean="0"/>
              <a:t>Excitation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 smtClean="0"/>
              <a:t>Ionization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 err="1" smtClean="0"/>
              <a:t>Bremsstrahlung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251520" y="764704"/>
            <a:ext cx="8610600" cy="5586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2200" dirty="0" smtClean="0"/>
              <a:t>Developed </a:t>
            </a:r>
            <a:r>
              <a:rPr lang="en-US" altLang="ko-KR" sz="2200" dirty="0"/>
              <a:t>in </a:t>
            </a:r>
            <a:r>
              <a:rPr lang="en-US" altLang="ko-KR" sz="2200" dirty="0">
                <a:solidFill>
                  <a:srgbClr val="CC3300"/>
                </a:solidFill>
              </a:rPr>
              <a:t>1930</a:t>
            </a:r>
            <a:r>
              <a:rPr lang="en-US" altLang="ko-KR" sz="2200" dirty="0"/>
              <a:t> by E.O. </a:t>
            </a:r>
            <a:r>
              <a:rPr lang="en-US" altLang="ko-KR" sz="2200" dirty="0">
                <a:solidFill>
                  <a:srgbClr val="CC3300"/>
                </a:solidFill>
              </a:rPr>
              <a:t>Lawrence</a:t>
            </a:r>
            <a:r>
              <a:rPr lang="en-US" altLang="ko-KR" sz="2200" dirty="0"/>
              <a:t> for acceleration of ions (protons, </a:t>
            </a:r>
            <a:r>
              <a:rPr lang="en-US" altLang="ko-KR" sz="2200" dirty="0" err="1"/>
              <a:t>deutrons</a:t>
            </a:r>
            <a:r>
              <a:rPr lang="en-US" altLang="ko-KR" sz="2200" dirty="0"/>
              <a:t>, heavier ions) to a KE of a few </a:t>
            </a:r>
            <a:r>
              <a:rPr lang="en-US" altLang="ko-KR" sz="2200" dirty="0" err="1"/>
              <a:t>MeV</a:t>
            </a:r>
            <a:r>
              <a:rPr lang="en-US" altLang="ko-KR" sz="2200" dirty="0"/>
              <a:t>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2200" dirty="0"/>
              <a:t>Developed for basic research of physics, but found to be </a:t>
            </a:r>
            <a:r>
              <a:rPr lang="en-US" altLang="ko-KR" sz="2200" dirty="0">
                <a:solidFill>
                  <a:srgbClr val="CC3300"/>
                </a:solidFill>
              </a:rPr>
              <a:t>useful for radiotherapy with </a:t>
            </a:r>
            <a:r>
              <a:rPr lang="en-US" altLang="ko-KR" sz="2200" b="1" dirty="0">
                <a:solidFill>
                  <a:srgbClr val="CC3300"/>
                </a:solidFill>
              </a:rPr>
              <a:t>proton and neutron beams</a:t>
            </a:r>
            <a:r>
              <a:rPr lang="en-US" altLang="ko-KR" sz="2200" dirty="0"/>
              <a:t>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2200" dirty="0"/>
              <a:t>Particles are accelerated along a spiral trajectory guided inside two evacuated half-cylindrical electrodes (</a:t>
            </a:r>
            <a:r>
              <a:rPr lang="en-US" altLang="ko-KR" sz="2200" dirty="0" err="1"/>
              <a:t>dees</a:t>
            </a:r>
            <a:r>
              <a:rPr lang="en-US" altLang="ko-KR" sz="2200" dirty="0"/>
              <a:t>) by a uniform magnetic field ( ~1T).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2200" dirty="0"/>
              <a:t>With </a:t>
            </a:r>
            <a:r>
              <a:rPr lang="en-US" altLang="ko-KR" sz="2200" dirty="0">
                <a:solidFill>
                  <a:srgbClr val="CC3300"/>
                </a:solidFill>
              </a:rPr>
              <a:t>constant frequency (10-30MHz)</a:t>
            </a:r>
            <a:r>
              <a:rPr lang="en-US" altLang="ko-KR" sz="2200" dirty="0"/>
              <a:t> voltage is applied </a:t>
            </a:r>
            <a:r>
              <a:rPr lang="en-US" altLang="ko-KR" sz="2200" dirty="0" err="1"/>
              <a:t>bw</a:t>
            </a:r>
            <a:r>
              <a:rPr lang="en-US" altLang="ko-KR" sz="2200" dirty="0"/>
              <a:t> the two electrodes.</a:t>
            </a:r>
            <a:r>
              <a:rPr lang="en-US" altLang="ko-KR" sz="2200" dirty="0">
                <a:sym typeface="Wingdings" pitchFamily="2" charset="2"/>
              </a:rPr>
              <a:t> charged particles are accelerated while crossing the gap </a:t>
            </a:r>
            <a:r>
              <a:rPr lang="en-US" altLang="ko-KR" sz="2200" dirty="0" err="1">
                <a:sym typeface="Wingdings" pitchFamily="2" charset="2"/>
              </a:rPr>
              <a:t>bw</a:t>
            </a:r>
            <a:r>
              <a:rPr lang="en-US" altLang="ko-KR" sz="2200" dirty="0">
                <a:sym typeface="Wingdings" pitchFamily="2" charset="2"/>
              </a:rPr>
              <a:t> the electrodes.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2200" dirty="0">
                <a:sym typeface="Wingdings" pitchFamily="2" charset="2"/>
              </a:rPr>
              <a:t> </a:t>
            </a:r>
            <a:r>
              <a:rPr lang="en-US" altLang="ko-KR" sz="2200" dirty="0">
                <a:solidFill>
                  <a:srgbClr val="CC3300"/>
                </a:solidFill>
                <a:sym typeface="Wingdings" pitchFamily="2" charset="2"/>
              </a:rPr>
              <a:t>Can not be used for electron</a:t>
            </a:r>
            <a:r>
              <a:rPr lang="en-US" altLang="ko-KR" sz="2200" dirty="0">
                <a:sym typeface="Wingdings" pitchFamily="2" charset="2"/>
              </a:rPr>
              <a:t> because of the increased relativistic effects. ( V is not constant &amp; not in phase with RF fields)</a:t>
            </a:r>
            <a:endParaRPr lang="en-US" altLang="ko-KR" dirty="0"/>
          </a:p>
          <a:p>
            <a:pPr>
              <a:spcBef>
                <a:spcPct val="50000"/>
              </a:spcBef>
            </a:pPr>
            <a:endParaRPr lang="en-US" altLang="ko-KR" b="1" u="sng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Cyclotron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 l="2418" t="7774" r="54060" b="4773"/>
          <a:stretch>
            <a:fillRect/>
          </a:stretch>
        </p:blipFill>
        <p:spPr bwMode="auto">
          <a:xfrm>
            <a:off x="514400" y="1052736"/>
            <a:ext cx="388843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Cyclotron</a:t>
            </a:r>
          </a:p>
        </p:txBody>
      </p:sp>
      <p:pic>
        <p:nvPicPr>
          <p:cNvPr id="48129" name="Picture 1" descr="D:\공부\칸책_이미지\fig_04-0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6848" y="1052736"/>
            <a:ext cx="4129608" cy="3222345"/>
          </a:xfrm>
          <a:prstGeom prst="rect">
            <a:avLst/>
          </a:prstGeom>
          <a:noFill/>
        </p:spPr>
      </p:pic>
      <p:pic>
        <p:nvPicPr>
          <p:cNvPr id="48131" name="Picture 3" descr="http://nuweb0.jinr.ru/~gkaram/Fig.6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2872" y="4365104"/>
            <a:ext cx="2857500" cy="2228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80228" name="Picture 4" descr="Image result for medical cyclotron beam lin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1766" y="1844824"/>
            <a:ext cx="7206722" cy="4536504"/>
          </a:xfrm>
          <a:prstGeom prst="rect">
            <a:avLst/>
          </a:prstGeom>
          <a:noFill/>
        </p:spPr>
      </p:pic>
      <p:pic>
        <p:nvPicPr>
          <p:cNvPr id="180226" name="Picture 2" descr="Image result for cyclotron medical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548680"/>
            <a:ext cx="2857500" cy="242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5564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23528" y="980728"/>
            <a:ext cx="8640960" cy="466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363" indent="-360363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 smtClean="0"/>
              <a:t>Electron </a:t>
            </a:r>
            <a:r>
              <a:rPr lang="en-US" altLang="ko-KR" dirty="0"/>
              <a:t>accelerator : combined feature of </a:t>
            </a:r>
            <a:r>
              <a:rPr lang="en-US" altLang="ko-KR" dirty="0" err="1">
                <a:solidFill>
                  <a:srgbClr val="CC3300"/>
                </a:solidFill>
              </a:rPr>
              <a:t>linac</a:t>
            </a:r>
            <a:r>
              <a:rPr lang="en-US" altLang="ko-KR" dirty="0">
                <a:solidFill>
                  <a:srgbClr val="CC3300"/>
                </a:solidFill>
              </a:rPr>
              <a:t> &amp;cyclotron.</a:t>
            </a:r>
          </a:p>
          <a:p>
            <a:pPr marL="360363" indent="-360363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/>
              <a:t>Developed in 1944 by V.I. </a:t>
            </a:r>
            <a:r>
              <a:rPr lang="en-US" altLang="ko-KR" dirty="0" err="1"/>
              <a:t>Veksler</a:t>
            </a:r>
            <a:r>
              <a:rPr lang="en-US" altLang="ko-KR" dirty="0"/>
              <a:t>. Used contemporary </a:t>
            </a:r>
            <a:r>
              <a:rPr lang="en-US" altLang="ko-KR" b="1" dirty="0">
                <a:solidFill>
                  <a:srgbClr val="CC3300"/>
                </a:solidFill>
              </a:rPr>
              <a:t>photon &amp; electron radiotherapy</a:t>
            </a:r>
            <a:r>
              <a:rPr lang="en-US" altLang="ko-KR" dirty="0">
                <a:solidFill>
                  <a:srgbClr val="CC3300"/>
                </a:solidFill>
              </a:rPr>
              <a:t>.</a:t>
            </a:r>
          </a:p>
          <a:p>
            <a:pPr marL="360363" indent="-360363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/>
              <a:t>Two types: circular &amp; racetrack.</a:t>
            </a:r>
          </a:p>
          <a:p>
            <a:pPr marL="360363" indent="-360363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/>
              <a:t>Circular: electrons gain energy from a microwave resonant cavity and describes circular orbit with increasing radius in uniform magnetic field.</a:t>
            </a:r>
          </a:p>
          <a:p>
            <a:pPr marL="360363" indent="-360363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/>
              <a:t>Advantage of </a:t>
            </a:r>
            <a:r>
              <a:rPr lang="en-US" altLang="ko-KR" dirty="0" err="1"/>
              <a:t>microtron</a:t>
            </a:r>
            <a:r>
              <a:rPr lang="en-US" altLang="ko-KR" dirty="0"/>
              <a:t> over </a:t>
            </a:r>
            <a:r>
              <a:rPr lang="en-US" altLang="ko-KR" dirty="0" err="1"/>
              <a:t>linac</a:t>
            </a:r>
            <a:r>
              <a:rPr lang="en-US" altLang="ko-KR" dirty="0"/>
              <a:t>: </a:t>
            </a:r>
          </a:p>
          <a:p>
            <a:pPr marL="360363" indent="-360363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 smtClean="0"/>
              <a:t>     </a:t>
            </a:r>
            <a:r>
              <a:rPr lang="en-US" altLang="ko-KR" dirty="0"/>
              <a:t>- smaller beam </a:t>
            </a:r>
            <a:r>
              <a:rPr lang="en-US" altLang="ko-KR" dirty="0" err="1"/>
              <a:t>divergency</a:t>
            </a:r>
            <a:r>
              <a:rPr lang="en-US" altLang="ko-KR" dirty="0"/>
              <a:t> </a:t>
            </a:r>
          </a:p>
          <a:p>
            <a:pPr marL="360363" indent="-360363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 smtClean="0"/>
              <a:t>     </a:t>
            </a:r>
            <a:r>
              <a:rPr lang="en-US" altLang="ko-KR" dirty="0"/>
              <a:t>- less energy spread in the electron beam spectrum.</a:t>
            </a:r>
          </a:p>
          <a:p>
            <a:pPr marL="360363" indent="-360363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>
                <a:sym typeface="Wingdings" pitchFamily="2" charset="2"/>
              </a:rPr>
              <a:t>Simplifies the beam transport from </a:t>
            </a:r>
            <a:r>
              <a:rPr lang="en-US" altLang="ko-KR" dirty="0" err="1">
                <a:sym typeface="Wingdings" pitchFamily="2" charset="2"/>
              </a:rPr>
              <a:t>vacumm</a:t>
            </a:r>
            <a:r>
              <a:rPr lang="en-US" altLang="ko-KR" dirty="0">
                <a:sym typeface="Wingdings" pitchFamily="2" charset="2"/>
              </a:rPr>
              <a:t> chamber to the x-ray target and facilitates the use of </a:t>
            </a:r>
            <a:r>
              <a:rPr lang="en-US" altLang="ko-KR" dirty="0">
                <a:solidFill>
                  <a:srgbClr val="CC3300"/>
                </a:solidFill>
                <a:sym typeface="Wingdings" pitchFamily="2" charset="2"/>
              </a:rPr>
              <a:t>multiple </a:t>
            </a:r>
            <a:r>
              <a:rPr lang="en-US" altLang="ko-KR" dirty="0" err="1">
                <a:solidFill>
                  <a:srgbClr val="CC3300"/>
                </a:solidFill>
                <a:sym typeface="Wingdings" pitchFamily="2" charset="2"/>
              </a:rPr>
              <a:t>beamlines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360363" indent="-360363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dirty="0"/>
              <a:t>Several treatment rooms can be designed to share one </a:t>
            </a:r>
            <a:r>
              <a:rPr lang="en-US" altLang="ko-KR" dirty="0" err="1"/>
              <a:t>microtron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Microtron</a:t>
            </a:r>
            <a:endParaRPr lang="en-US" altLang="ko-KR" sz="3200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Microtron</a:t>
            </a:r>
            <a:endParaRPr lang="en-US" altLang="ko-KR" sz="3200" dirty="0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5733256"/>
            <a:ext cx="7372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836712"/>
            <a:ext cx="569408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140968"/>
            <a:ext cx="4176464" cy="2132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2922" y="3212976"/>
            <a:ext cx="3323534" cy="2171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28600" y="609600"/>
            <a:ext cx="891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304800" y="1052736"/>
            <a:ext cx="8839200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3525" indent="-263525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ko-KR" dirty="0" smtClean="0"/>
              <a:t>Like </a:t>
            </a:r>
            <a:r>
              <a:rPr lang="en-US" altLang="ko-KR" dirty="0" err="1"/>
              <a:t>betatron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CC3300"/>
                </a:solidFill>
              </a:rPr>
              <a:t>charged particles follow a circular orbit</a:t>
            </a:r>
            <a:r>
              <a:rPr lang="en-US" altLang="ko-KR" dirty="0"/>
              <a:t> of constant radius in the form of donut.</a:t>
            </a:r>
          </a:p>
          <a:p>
            <a:pPr marL="263525" indent="-263525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ko-KR" dirty="0"/>
              <a:t>The donut is placed into a </a:t>
            </a:r>
            <a:r>
              <a:rPr lang="en-US" altLang="ko-KR" dirty="0">
                <a:solidFill>
                  <a:srgbClr val="CC3300"/>
                </a:solidFill>
              </a:rPr>
              <a:t>magnetic field</a:t>
            </a:r>
            <a:r>
              <a:rPr lang="en-US" altLang="ko-KR" dirty="0"/>
              <a:t> that changes in time to account for the </a:t>
            </a:r>
            <a:r>
              <a:rPr lang="en-US" altLang="ko-KR" dirty="0">
                <a:solidFill>
                  <a:srgbClr val="CC3300"/>
                </a:solidFill>
              </a:rPr>
              <a:t>increase in particle mass</a:t>
            </a:r>
            <a:r>
              <a:rPr lang="en-US" altLang="ko-KR" dirty="0"/>
              <a:t> with energy.</a:t>
            </a:r>
          </a:p>
          <a:p>
            <a:pPr marL="263525" indent="-263525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ko-KR" dirty="0"/>
              <a:t>The </a:t>
            </a:r>
            <a:r>
              <a:rPr lang="en-US" altLang="ko-KR" dirty="0">
                <a:solidFill>
                  <a:srgbClr val="CC3300"/>
                </a:solidFill>
              </a:rPr>
              <a:t>particles are accelerated by an RF electric field</a:t>
            </a:r>
            <a:r>
              <a:rPr lang="en-US" altLang="ko-KR" dirty="0"/>
              <a:t> localized at a certain point.</a:t>
            </a:r>
          </a:p>
          <a:p>
            <a:pPr>
              <a:spcBef>
                <a:spcPct val="50000"/>
              </a:spcBef>
            </a:pPr>
            <a:r>
              <a:rPr lang="en-US" altLang="ko-KR" dirty="0" smtClean="0"/>
              <a:t>    </a:t>
            </a:r>
            <a:r>
              <a:rPr lang="en-US" altLang="ko-KR" dirty="0"/>
              <a:t>~ MHz for protons, ~100 MHz for electrons.</a:t>
            </a:r>
          </a:p>
          <a:p>
            <a:pPr marL="263525" indent="-263525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ko-KR" dirty="0"/>
              <a:t>Mainly used for high energy particle physics research, but are also used as source for </a:t>
            </a:r>
            <a:r>
              <a:rPr lang="en-US" altLang="ko-KR" b="1" dirty="0"/>
              <a:t>proton beam radiotherapy.</a:t>
            </a:r>
          </a:p>
          <a:p>
            <a:pPr marL="263525" indent="-263525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ko-KR" dirty="0"/>
              <a:t>Need auxiliary accelerator as a </a:t>
            </a:r>
            <a:r>
              <a:rPr lang="en-US" altLang="ko-KR" dirty="0">
                <a:solidFill>
                  <a:srgbClr val="CC3300"/>
                </a:solidFill>
              </a:rPr>
              <a:t>injector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Synchrotron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0" name="Object 1024"/>
          <p:cNvGraphicFramePr>
            <a:graphicFrameLocks noChangeAspect="1"/>
          </p:cNvGraphicFramePr>
          <p:nvPr/>
        </p:nvGraphicFramePr>
        <p:xfrm>
          <a:off x="107504" y="1600200"/>
          <a:ext cx="8942387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9" name="비트맵 이미지" r:id="rId3" imgW="8942857" imgH="3172268" progId="PBrush">
                  <p:embed/>
                </p:oleObj>
              </mc:Choice>
              <mc:Fallback>
                <p:oleObj name="비트맵 이미지" r:id="rId3" imgW="8942857" imgH="3172268" progId="PBrush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600200"/>
                        <a:ext cx="8942387" cy="317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Synchrotron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178178" name="Picture 2" descr="Related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692696"/>
            <a:ext cx="7253631" cy="5436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0801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2590800" y="2895600"/>
            <a:ext cx="3886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b="1" u="sng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Linear Accelerators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457200" y="762000"/>
            <a:ext cx="8615394" cy="383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 u="sng" dirty="0">
                <a:solidFill>
                  <a:schemeClr val="accent1"/>
                </a:solidFill>
              </a:rPr>
              <a:t>Historical development of </a:t>
            </a:r>
            <a:r>
              <a:rPr lang="en-US" altLang="ko-KR" b="1" u="sng" dirty="0" err="1">
                <a:solidFill>
                  <a:schemeClr val="accent1"/>
                </a:solidFill>
              </a:rPr>
              <a:t>Linacs</a:t>
            </a:r>
            <a:r>
              <a:rPr lang="en-US" altLang="ko-KR" b="1" u="sng" dirty="0">
                <a:solidFill>
                  <a:schemeClr val="accent1"/>
                </a:solidFill>
              </a:rPr>
              <a:t>.</a:t>
            </a:r>
          </a:p>
          <a:p>
            <a:pPr marL="269875" indent="-269875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 err="1"/>
              <a:t>Linac</a:t>
            </a:r>
            <a:r>
              <a:rPr lang="en-US" altLang="ko-KR" dirty="0"/>
              <a:t> development: More gradual</a:t>
            </a:r>
          </a:p>
          <a:p>
            <a:pPr marL="269875" indent="-269875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u="sng" dirty="0"/>
              <a:t>1935-1945</a:t>
            </a:r>
            <a:r>
              <a:rPr lang="en-US" altLang="ko-KR" dirty="0"/>
              <a:t>: the development and basic theoretical understanding of microwave device was achieved through the invention of microwave cavities and microwave power sources(</a:t>
            </a:r>
            <a:r>
              <a:rPr lang="en-US" altLang="ko-KR" dirty="0" err="1"/>
              <a:t>microtron</a:t>
            </a:r>
            <a:r>
              <a:rPr lang="en-US" altLang="ko-KR" dirty="0"/>
              <a:t> &amp; klystron).</a:t>
            </a:r>
          </a:p>
          <a:p>
            <a:pPr marL="269875" indent="-269875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u="sng" dirty="0"/>
              <a:t>1945-1960</a:t>
            </a:r>
            <a:r>
              <a:rPr lang="en-US" altLang="ko-KR" dirty="0"/>
              <a:t>: various physics research groups built </a:t>
            </a:r>
            <a:r>
              <a:rPr lang="en-US" altLang="ko-KR" dirty="0" err="1"/>
              <a:t>linacs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</a:p>
          <a:p>
            <a:pPr marL="269875" indent="-269875">
              <a:spcBef>
                <a:spcPct val="50000"/>
              </a:spcBef>
            </a:pPr>
            <a:r>
              <a:rPr lang="en-US" altLang="ko-KR" dirty="0" smtClean="0">
                <a:latin typeface="Times New Roman"/>
              </a:rPr>
              <a:t>                          –</a:t>
            </a:r>
            <a:r>
              <a:rPr lang="en-US" altLang="ko-KR" dirty="0" smtClean="0"/>
              <a:t> </a:t>
            </a:r>
            <a:r>
              <a:rPr lang="en-US" altLang="ko-KR" dirty="0"/>
              <a:t>W.W. Hansen</a:t>
            </a:r>
            <a:r>
              <a:rPr lang="en-US" altLang="ko-KR" dirty="0">
                <a:latin typeface="Times New Roman"/>
              </a:rPr>
              <a:t>’</a:t>
            </a:r>
            <a:r>
              <a:rPr lang="en-US" altLang="ko-KR" dirty="0"/>
              <a:t>s group ( Stanford Uni.USA)</a:t>
            </a:r>
          </a:p>
          <a:p>
            <a:pPr marL="269875" indent="-269875">
              <a:spcBef>
                <a:spcPct val="50000"/>
              </a:spcBef>
            </a:pPr>
            <a:r>
              <a:rPr lang="en-US" altLang="ko-KR" dirty="0" smtClean="0"/>
              <a:t>                   </a:t>
            </a:r>
            <a:r>
              <a:rPr lang="en-US" altLang="ko-KR" dirty="0"/>
              <a:t>- D.D. Fry</a:t>
            </a:r>
            <a:r>
              <a:rPr lang="en-US" altLang="ko-KR" dirty="0">
                <a:latin typeface="Times New Roman"/>
              </a:rPr>
              <a:t>’</a:t>
            </a:r>
            <a:r>
              <a:rPr lang="en-US" altLang="ko-KR" dirty="0"/>
              <a:t>s group (TRE in England)</a:t>
            </a:r>
          </a:p>
          <a:p>
            <a:pPr marL="269875" indent="-269875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/>
              <a:t>1947 : </a:t>
            </a:r>
            <a:r>
              <a:rPr lang="en-US" altLang="ko-KR" dirty="0" smtClean="0"/>
              <a:t>Stanford: </a:t>
            </a:r>
            <a:r>
              <a:rPr lang="en-US" altLang="ko-KR" dirty="0"/>
              <a:t>4.5 </a:t>
            </a:r>
            <a:r>
              <a:rPr lang="en-US" altLang="ko-KR" dirty="0" err="1"/>
              <a:t>MeV</a:t>
            </a:r>
            <a:r>
              <a:rPr lang="en-US" altLang="ko-KR" dirty="0"/>
              <a:t> electron energy</a:t>
            </a:r>
          </a:p>
          <a:p>
            <a:pPr>
              <a:spcBef>
                <a:spcPct val="50000"/>
              </a:spcBef>
            </a:pPr>
            <a:r>
              <a:rPr lang="en-US" altLang="ko-KR" dirty="0"/>
              <a:t>         </a:t>
            </a:r>
            <a:r>
              <a:rPr lang="en-US" altLang="ko-KR" dirty="0" smtClean="0"/>
              <a:t>    TRE: 3.5 </a:t>
            </a:r>
            <a:r>
              <a:rPr lang="en-US" altLang="ko-KR" dirty="0" err="1"/>
              <a:t>MeV</a:t>
            </a:r>
            <a:r>
              <a:rPr lang="en-US" altLang="ko-KR" dirty="0"/>
              <a:t> electron energy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42856" y="6356350"/>
            <a:ext cx="2133600" cy="365125"/>
          </a:xfrm>
        </p:spPr>
        <p:txBody>
          <a:bodyPr/>
          <a:lstStyle/>
          <a:p>
            <a:fld id="{932B7525-C743-4FBD-B280-64137CFE7DB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771650" y="1159338"/>
            <a:ext cx="5896694" cy="4861950"/>
            <a:chOff x="1771650" y="1015322"/>
            <a:chExt cx="5896694" cy="48619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71650" y="1079500"/>
              <a:ext cx="5600700" cy="469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97921" y="1015322"/>
              <a:ext cx="3096344" cy="1943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7164288" y="5589240"/>
              <a:ext cx="50405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504" y="44624"/>
            <a:ext cx="4032448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dirty="0" smtClean="0"/>
              <a:t>Excitation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304800" y="762000"/>
            <a:ext cx="8534400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9875" indent="-269875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u="sng" dirty="0"/>
              <a:t>1952</a:t>
            </a:r>
            <a:r>
              <a:rPr lang="en-US" altLang="ko-KR" dirty="0"/>
              <a:t>, </a:t>
            </a:r>
            <a:r>
              <a:rPr lang="en-US" altLang="ko-KR" dirty="0" err="1"/>
              <a:t>Ginzton</a:t>
            </a:r>
            <a:r>
              <a:rPr lang="en-US" altLang="ko-KR" dirty="0"/>
              <a:t>, Hansen, and </a:t>
            </a:r>
            <a:r>
              <a:rPr lang="en-US" altLang="ko-KR" dirty="0" err="1"/>
              <a:t>Chodorow</a:t>
            </a:r>
            <a:r>
              <a:rPr lang="en-US" altLang="ko-KR" dirty="0"/>
              <a:t> ( Stanford Univ.) built a 30 MW klystron. </a:t>
            </a:r>
            <a:r>
              <a:rPr lang="en-US" altLang="ko-KR" dirty="0">
                <a:sym typeface="Wingdings" pitchFamily="2" charset="2"/>
              </a:rPr>
              <a:t> High energy </a:t>
            </a:r>
            <a:r>
              <a:rPr lang="en-US" altLang="ko-KR" dirty="0" err="1">
                <a:sym typeface="Wingdings" pitchFamily="2" charset="2"/>
              </a:rPr>
              <a:t>linac</a:t>
            </a:r>
            <a:r>
              <a:rPr lang="en-US" altLang="ko-KR" dirty="0">
                <a:sym typeface="Wingdings" pitchFamily="2" charset="2"/>
              </a:rPr>
              <a:t>  &amp; very compact </a:t>
            </a:r>
            <a:r>
              <a:rPr lang="en-US" altLang="ko-KR" dirty="0" err="1">
                <a:sym typeface="Wingdings" pitchFamily="2" charset="2"/>
              </a:rPr>
              <a:t>linac</a:t>
            </a:r>
            <a:r>
              <a:rPr lang="en-US" altLang="ko-KR" dirty="0">
                <a:sym typeface="Wingdings" pitchFamily="2" charset="2"/>
              </a:rPr>
              <a:t> in the 10-25 </a:t>
            </a:r>
            <a:r>
              <a:rPr lang="en-US" altLang="ko-KR" dirty="0" err="1">
                <a:sym typeface="Wingdings" pitchFamily="2" charset="2"/>
              </a:rPr>
              <a:t>MeV</a:t>
            </a:r>
            <a:r>
              <a:rPr lang="en-US" altLang="ko-KR" dirty="0">
                <a:sym typeface="Wingdings" pitchFamily="2" charset="2"/>
              </a:rPr>
              <a:t> energy range.</a:t>
            </a:r>
          </a:p>
          <a:p>
            <a:pPr marL="269875" indent="-269875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>
                <a:sym typeface="Wingdings" pitchFamily="2" charset="2"/>
              </a:rPr>
              <a:t>The first clinical </a:t>
            </a:r>
            <a:r>
              <a:rPr lang="en-US" altLang="ko-KR" dirty="0" err="1">
                <a:sym typeface="Wingdings" pitchFamily="2" charset="2"/>
              </a:rPr>
              <a:t>linac</a:t>
            </a:r>
            <a:r>
              <a:rPr lang="en-US" altLang="ko-KR" dirty="0">
                <a:sym typeface="Wingdings" pitchFamily="2" charset="2"/>
              </a:rPr>
              <a:t>: early 1950</a:t>
            </a:r>
            <a:r>
              <a:rPr lang="en-US" altLang="ko-KR" dirty="0">
                <a:latin typeface="Times New Roman"/>
                <a:sym typeface="Wingdings" pitchFamily="2" charset="2"/>
              </a:rPr>
              <a:t>’</a:t>
            </a:r>
            <a:r>
              <a:rPr lang="en-US" altLang="ko-KR" dirty="0">
                <a:sym typeface="Wingdings" pitchFamily="2" charset="2"/>
              </a:rPr>
              <a:t>s. Hammersmith hospital in London ( England) </a:t>
            </a:r>
            <a:r>
              <a:rPr lang="en-US" altLang="ko-KR" dirty="0">
                <a:latin typeface="Times New Roman"/>
                <a:sym typeface="Wingdings" pitchFamily="2" charset="2"/>
              </a:rPr>
              <a:t>–</a:t>
            </a:r>
            <a:r>
              <a:rPr lang="en-US" altLang="ko-KR" dirty="0">
                <a:sym typeface="Wingdings" pitchFamily="2" charset="2"/>
              </a:rPr>
              <a:t> 8MV x-ray beam with 2MW magnetron</a:t>
            </a:r>
          </a:p>
          <a:p>
            <a:pPr marL="269875" indent="-269875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>
                <a:sym typeface="Wingdings" pitchFamily="2" charset="2"/>
              </a:rPr>
              <a:t>5 MV </a:t>
            </a:r>
            <a:r>
              <a:rPr lang="en-US" altLang="ko-KR" dirty="0" err="1">
                <a:sym typeface="Wingdings" pitchFamily="2" charset="2"/>
              </a:rPr>
              <a:t>linac</a:t>
            </a:r>
            <a:r>
              <a:rPr lang="en-US" altLang="ko-KR" dirty="0">
                <a:sym typeface="Wingdings" pitchFamily="2" charset="2"/>
              </a:rPr>
              <a:t> using 1 MW klystron was built and installed in Stanford &amp; treated the first patient in January 1956</a:t>
            </a:r>
          </a:p>
          <a:p>
            <a:pPr marL="269875" indent="-269875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>
                <a:sym typeface="Wingdings" pitchFamily="2" charset="2"/>
              </a:rPr>
              <a:t>Varian : The first North American company to build a commercial medical </a:t>
            </a:r>
            <a:r>
              <a:rPr lang="en-US" altLang="ko-KR" dirty="0" err="1">
                <a:sym typeface="Wingdings" pitchFamily="2" charset="2"/>
              </a:rPr>
              <a:t>linac</a:t>
            </a:r>
            <a:r>
              <a:rPr lang="en-US" altLang="ko-KR" dirty="0">
                <a:sym typeface="Wingdings" pitchFamily="2" charset="2"/>
              </a:rPr>
              <a:t>. 1962 built the first prototype </a:t>
            </a:r>
            <a:r>
              <a:rPr lang="en-US" altLang="ko-KR" dirty="0" err="1">
                <a:sym typeface="Wingdings" pitchFamily="2" charset="2"/>
              </a:rPr>
              <a:t>fo</a:t>
            </a:r>
            <a:r>
              <a:rPr lang="en-US" altLang="ko-KR" dirty="0">
                <a:sym typeface="Wingdings" pitchFamily="2" charset="2"/>
              </a:rPr>
              <a:t> 6MV </a:t>
            </a:r>
            <a:r>
              <a:rPr lang="en-US" altLang="ko-KR" dirty="0" err="1">
                <a:sym typeface="Wingdings" pitchFamily="2" charset="2"/>
              </a:rPr>
              <a:t>isocentric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 err="1">
                <a:sym typeface="Wingdings" pitchFamily="2" charset="2"/>
              </a:rPr>
              <a:t>linac</a:t>
            </a:r>
            <a:r>
              <a:rPr lang="en-US" altLang="ko-KR" dirty="0">
                <a:sym typeface="Wingdings" pitchFamily="2" charset="2"/>
              </a:rPr>
              <a:t>. Now x-ray energy 4-25 MV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04800" y="548680"/>
            <a:ext cx="8610600" cy="516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 u="sng" dirty="0"/>
              <a:t>Basic description of medical </a:t>
            </a:r>
            <a:r>
              <a:rPr lang="en-US" altLang="ko-KR" b="1" u="sng" dirty="0" err="1"/>
              <a:t>linacs</a:t>
            </a:r>
            <a:endParaRPr lang="en-US" altLang="ko-KR" b="1" u="sng" dirty="0"/>
          </a:p>
          <a:p>
            <a:pPr marL="355600" indent="-355600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/>
              <a:t>Cyclic accelerator which accelerate electrons to kinetic E from 4 to 25 </a:t>
            </a:r>
            <a:r>
              <a:rPr lang="en-US" altLang="ko-KR" dirty="0" err="1"/>
              <a:t>MeV</a:t>
            </a:r>
            <a:endParaRPr lang="en-US" altLang="ko-KR" dirty="0"/>
          </a:p>
          <a:p>
            <a:pPr marL="355600" indent="-355600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/>
              <a:t>Using non-conservative microwave RF </a:t>
            </a:r>
          </a:p>
          <a:p>
            <a:pPr marL="355600" indent="-355600">
              <a:lnSpc>
                <a:spcPct val="150000"/>
              </a:lnSpc>
              <a:spcBef>
                <a:spcPct val="50000"/>
              </a:spcBef>
            </a:pPr>
            <a:r>
              <a:rPr lang="en-US" altLang="ko-KR" dirty="0" smtClean="0"/>
              <a:t>     - frequency </a:t>
            </a:r>
            <a:r>
              <a:rPr lang="en-US" altLang="ko-KR" dirty="0"/>
              <a:t>range: 10</a:t>
            </a:r>
            <a:r>
              <a:rPr lang="en-US" altLang="ko-KR" baseline="30000" dirty="0"/>
              <a:t>3</a:t>
            </a:r>
            <a:r>
              <a:rPr lang="en-US" altLang="ko-KR" dirty="0"/>
              <a:t>.MHz( L band) to 10</a:t>
            </a:r>
            <a:r>
              <a:rPr lang="en-US" altLang="ko-KR" baseline="30000" dirty="0"/>
              <a:t>4</a:t>
            </a:r>
            <a:r>
              <a:rPr lang="en-US" altLang="ko-KR" dirty="0"/>
              <a:t> MHz(X band)</a:t>
            </a:r>
          </a:p>
          <a:p>
            <a:pPr marL="355600" indent="-355600">
              <a:lnSpc>
                <a:spcPct val="150000"/>
              </a:lnSpc>
              <a:spcBef>
                <a:spcPct val="50000"/>
              </a:spcBef>
            </a:pPr>
            <a:r>
              <a:rPr lang="en-US" altLang="ko-KR" dirty="0" smtClean="0"/>
              <a:t>     - </a:t>
            </a:r>
            <a:r>
              <a:rPr lang="en-US" altLang="ko-KR" dirty="0" smtClean="0">
                <a:solidFill>
                  <a:srgbClr val="C00000"/>
                </a:solidFill>
              </a:rPr>
              <a:t>vast </a:t>
            </a:r>
            <a:r>
              <a:rPr lang="en-US" altLang="ko-KR" dirty="0">
                <a:solidFill>
                  <a:srgbClr val="C00000"/>
                </a:solidFill>
              </a:rPr>
              <a:t>majority running at 2586 MHz( S band).</a:t>
            </a:r>
          </a:p>
          <a:p>
            <a:pPr marL="355600" indent="-355600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/>
              <a:t>Electrons are accelerate following straight trajectory ( accelerating waveguides)</a:t>
            </a:r>
          </a:p>
          <a:p>
            <a:pPr marL="355600" indent="-355600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/>
              <a:t>High power RF field are produced through the decelerating electrons in retarding potentials in magnetron and klystron.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240" y="836712"/>
            <a:ext cx="8448232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0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381000" y="381000"/>
            <a:ext cx="8583488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ko-KR" b="1" u="sng" dirty="0"/>
              <a:t>5 Generation of </a:t>
            </a:r>
            <a:r>
              <a:rPr lang="en-US" altLang="ko-KR" b="1" u="sng" dirty="0" err="1"/>
              <a:t>Linacs</a:t>
            </a:r>
            <a:r>
              <a:rPr lang="en-US" altLang="ko-KR" b="1" u="sng" dirty="0"/>
              <a:t>.</a:t>
            </a:r>
          </a:p>
          <a:p>
            <a:pPr marL="263525" indent="-263525">
              <a:spcBef>
                <a:spcPct val="50000"/>
              </a:spcBef>
              <a:buFontTx/>
              <a:buAutoNum type="arabicParenR"/>
            </a:pPr>
            <a:r>
              <a:rPr lang="en-US" altLang="ko-KR" dirty="0">
                <a:solidFill>
                  <a:srgbClr val="CC3300"/>
                </a:solidFill>
              </a:rPr>
              <a:t>Low-energy photons(4-8 MV)</a:t>
            </a:r>
          </a:p>
          <a:p>
            <a:pPr marL="263525" indent="-263525">
              <a:spcBef>
                <a:spcPct val="50000"/>
              </a:spcBef>
            </a:pPr>
            <a:r>
              <a:rPr lang="en-US" altLang="ko-KR" dirty="0" smtClean="0"/>
              <a:t>    Straight-through </a:t>
            </a:r>
            <a:r>
              <a:rPr lang="en-US" altLang="ko-KR" dirty="0"/>
              <a:t>beam; fixed flattening filter</a:t>
            </a:r>
            <a:r>
              <a:rPr lang="en-US" altLang="ko-KR" dirty="0" smtClean="0"/>
              <a:t>; external </a:t>
            </a:r>
            <a:r>
              <a:rPr lang="en-US" altLang="ko-KR" dirty="0"/>
              <a:t>wedges; symmetric jaws; single transmission ionization chamber; </a:t>
            </a:r>
            <a:r>
              <a:rPr lang="en-US" altLang="ko-KR" dirty="0" err="1"/>
              <a:t>isocentric</a:t>
            </a:r>
            <a:r>
              <a:rPr lang="en-US" altLang="ko-KR" dirty="0"/>
              <a:t> mounting</a:t>
            </a:r>
          </a:p>
          <a:p>
            <a:pPr marL="263525" indent="-263525">
              <a:spcBef>
                <a:spcPct val="50000"/>
              </a:spcBef>
            </a:pPr>
            <a:r>
              <a:rPr lang="en-US" altLang="ko-KR" dirty="0"/>
              <a:t>2) </a:t>
            </a:r>
            <a:r>
              <a:rPr lang="en-US" altLang="ko-KR" dirty="0">
                <a:solidFill>
                  <a:srgbClr val="CC3300"/>
                </a:solidFill>
              </a:rPr>
              <a:t>Medium-energy photons (10-15 MV)</a:t>
            </a:r>
            <a:r>
              <a:rPr lang="en-US" altLang="ko-KR" dirty="0"/>
              <a:t> and electrons</a:t>
            </a:r>
          </a:p>
          <a:p>
            <a:pPr marL="263525" indent="-263525">
              <a:spcBef>
                <a:spcPct val="50000"/>
              </a:spcBef>
            </a:pPr>
            <a:r>
              <a:rPr lang="en-US" altLang="ko-KR" dirty="0" smtClean="0"/>
              <a:t>    Bent </a:t>
            </a:r>
            <a:r>
              <a:rPr lang="en-US" altLang="ko-KR" dirty="0"/>
              <a:t>beam; movable target and flattening filter; dual transmission ionization chamber; electron cones</a:t>
            </a:r>
          </a:p>
          <a:p>
            <a:pPr marL="263525" indent="-263525">
              <a:spcBef>
                <a:spcPct val="50000"/>
              </a:spcBef>
            </a:pPr>
            <a:r>
              <a:rPr lang="en-US" altLang="ko-KR" dirty="0"/>
              <a:t>3) </a:t>
            </a:r>
            <a:r>
              <a:rPr lang="en-US" altLang="ko-KR" dirty="0">
                <a:solidFill>
                  <a:srgbClr val="CC3300"/>
                </a:solidFill>
              </a:rPr>
              <a:t>High-energy photons (18-25 MV)</a:t>
            </a:r>
            <a:r>
              <a:rPr lang="en-US" altLang="ko-KR" dirty="0"/>
              <a:t> and electrons</a:t>
            </a:r>
          </a:p>
          <a:p>
            <a:pPr marL="263525" indent="-263525">
              <a:spcBef>
                <a:spcPct val="50000"/>
              </a:spcBef>
            </a:pPr>
            <a:r>
              <a:rPr lang="en-US" altLang="ko-KR" dirty="0" smtClean="0"/>
              <a:t>    Dual </a:t>
            </a:r>
            <a:r>
              <a:rPr lang="en-US" altLang="ko-KR" dirty="0"/>
              <a:t>photon energy and multiple electron energies</a:t>
            </a:r>
            <a:r>
              <a:rPr lang="en-US" altLang="ko-KR" dirty="0" smtClean="0"/>
              <a:t>; achromatic </a:t>
            </a:r>
            <a:r>
              <a:rPr lang="en-US" altLang="ko-KR" dirty="0"/>
              <a:t>bending magnet; dual scattering foils or scanned electron pencil beam; automatic wedge selector; independent collimator jaws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304800" y="457200"/>
            <a:ext cx="8610600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3525" indent="-263525">
              <a:spcBef>
                <a:spcPct val="50000"/>
              </a:spcBef>
            </a:pPr>
            <a:r>
              <a:rPr lang="en-US" altLang="ko-KR" dirty="0"/>
              <a:t>4) High energy photons and electrons.</a:t>
            </a:r>
          </a:p>
          <a:p>
            <a:pPr marL="263525" indent="-263525">
              <a:spcBef>
                <a:spcPct val="50000"/>
              </a:spcBef>
            </a:pPr>
            <a:r>
              <a:rPr lang="en-US" altLang="ko-KR" dirty="0" smtClean="0"/>
              <a:t>   Computer-controlled </a:t>
            </a:r>
            <a:r>
              <a:rPr lang="en-US" altLang="ko-KR" dirty="0"/>
              <a:t>operation; dynamic wedge; electronic portal imaging device; </a:t>
            </a:r>
            <a:r>
              <a:rPr lang="en-US" altLang="ko-KR" dirty="0" err="1"/>
              <a:t>multileaf</a:t>
            </a:r>
            <a:r>
              <a:rPr lang="en-US" altLang="ko-KR" dirty="0"/>
              <a:t> collimator.</a:t>
            </a:r>
          </a:p>
          <a:p>
            <a:pPr marL="263525" indent="-263525">
              <a:spcBef>
                <a:spcPct val="50000"/>
              </a:spcBef>
            </a:pPr>
            <a:r>
              <a:rPr lang="en-US" altLang="ko-KR" dirty="0"/>
              <a:t>5) High energy photons and electrons</a:t>
            </a:r>
          </a:p>
          <a:p>
            <a:pPr marL="263525" indent="-263525">
              <a:spcBef>
                <a:spcPct val="50000"/>
              </a:spcBef>
            </a:pPr>
            <a:r>
              <a:rPr lang="en-US" altLang="ko-KR" dirty="0" smtClean="0"/>
              <a:t>   Photon </a:t>
            </a:r>
            <a:r>
              <a:rPr lang="en-US" altLang="ko-KR" dirty="0"/>
              <a:t>beam intensity modulation with MLC. Full dynamic conformal dose delivery with intensity modulated beam produced with an MLC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228600" y="4771018"/>
            <a:ext cx="84582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 err="1"/>
              <a:t>Linac</a:t>
            </a:r>
            <a:r>
              <a:rPr lang="en-US" altLang="ko-KR" dirty="0"/>
              <a:t>: Choice of </a:t>
            </a:r>
            <a:r>
              <a:rPr lang="en-US" altLang="ko-KR" b="1" dirty="0"/>
              <a:t>S band</a:t>
            </a:r>
            <a:r>
              <a:rPr lang="en-US" altLang="ko-KR" dirty="0"/>
              <a:t>-the most practical compromise </a:t>
            </a:r>
            <a:r>
              <a:rPr lang="en-US" altLang="ko-KR" dirty="0" err="1"/>
              <a:t>bw</a:t>
            </a:r>
            <a:r>
              <a:rPr lang="en-US" altLang="ko-KR" dirty="0"/>
              <a:t> the required accelerating waveguide dimensions and dimensional tolerances governed by the manufacturing process and thermal expansion during operation.</a:t>
            </a:r>
          </a:p>
          <a:p>
            <a:pPr>
              <a:spcBef>
                <a:spcPct val="50000"/>
              </a:spcBef>
            </a:pPr>
            <a:r>
              <a:rPr lang="en-US" altLang="ko-KR" b="1" dirty="0">
                <a:solidFill>
                  <a:srgbClr val="C00000"/>
                </a:solidFill>
              </a:rPr>
              <a:t>X-band ( 10</a:t>
            </a:r>
            <a:r>
              <a:rPr lang="en-US" altLang="ko-KR" b="1" baseline="30000" dirty="0">
                <a:solidFill>
                  <a:srgbClr val="C00000"/>
                </a:solidFill>
              </a:rPr>
              <a:t>4</a:t>
            </a:r>
            <a:r>
              <a:rPr lang="en-US" altLang="ko-KR" b="1" dirty="0">
                <a:solidFill>
                  <a:srgbClr val="C00000"/>
                </a:solidFill>
              </a:rPr>
              <a:t> MHz) </a:t>
            </a:r>
            <a:r>
              <a:rPr lang="en-US" altLang="ko-KR" b="1" dirty="0" err="1">
                <a:solidFill>
                  <a:srgbClr val="C00000"/>
                </a:solidFill>
              </a:rPr>
              <a:t>linac</a:t>
            </a:r>
            <a:r>
              <a:rPr lang="en-US" altLang="ko-KR" dirty="0">
                <a:solidFill>
                  <a:srgbClr val="C00000"/>
                </a:solidFill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</a:rPr>
              <a:t>cyberknife</a:t>
            </a:r>
            <a:r>
              <a:rPr lang="en-US" altLang="ko-KR" dirty="0" smtClean="0">
                <a:solidFill>
                  <a:srgbClr val="C00000"/>
                </a:solidFill>
              </a:rPr>
              <a:t> (9300 MHz)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ko-KR" dirty="0">
                <a:solidFill>
                  <a:srgbClr val="C00000"/>
                </a:solidFill>
              </a:rPr>
              <a:t>                       </a:t>
            </a:r>
            <a:r>
              <a:rPr lang="en-US" altLang="ko-KR" dirty="0" smtClean="0">
                <a:solidFill>
                  <a:srgbClr val="C00000"/>
                </a:solidFill>
              </a:rPr>
              <a:t>S band: </a:t>
            </a:r>
            <a:r>
              <a:rPr lang="en-US" altLang="ko-KR" dirty="0" err="1" smtClean="0">
                <a:solidFill>
                  <a:srgbClr val="C00000"/>
                </a:solidFill>
              </a:rPr>
              <a:t>Tomotherapy</a:t>
            </a:r>
            <a:r>
              <a:rPr lang="en-US" altLang="ko-KR" dirty="0" smtClean="0">
                <a:solidFill>
                  <a:srgbClr val="C00000"/>
                </a:solidFill>
              </a:rPr>
              <a:t> (3GHz)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69634" name="Picture 2" descr="http://newsroom.varian.com/image/MLC+-+gold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856" y="2780928"/>
            <a:ext cx="1584176" cy="1536701"/>
          </a:xfrm>
          <a:prstGeom prst="rect">
            <a:avLst/>
          </a:prstGeom>
          <a:noFill/>
        </p:spPr>
      </p:pic>
      <p:pic>
        <p:nvPicPr>
          <p:cNvPr id="69636" name="Picture 4" descr="http://www-personal.umich.edu/~swhadley/images/WedgeTop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7048" y="2780928"/>
            <a:ext cx="2016224" cy="1512167"/>
          </a:xfrm>
          <a:prstGeom prst="rect">
            <a:avLst/>
          </a:prstGeom>
          <a:noFill/>
        </p:spPr>
      </p:pic>
      <p:pic>
        <p:nvPicPr>
          <p:cNvPr id="69638" name="Picture 6" descr="http://www.posterus.sk/wp-content/uploads/p827_01_baj1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 t="37020"/>
          <a:stretch>
            <a:fillRect/>
          </a:stretch>
        </p:blipFill>
        <p:spPr bwMode="auto">
          <a:xfrm>
            <a:off x="4425280" y="2708920"/>
            <a:ext cx="1762171" cy="1656184"/>
          </a:xfrm>
          <a:prstGeom prst="rect">
            <a:avLst/>
          </a:prstGeom>
          <a:noFill/>
        </p:spPr>
      </p:pic>
      <p:pic>
        <p:nvPicPr>
          <p:cNvPr id="69640" name="Picture 8" descr="http://www.jacmp.org/index.php/jacmp/article/viewFile/2867/1597/20418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 b="50830"/>
          <a:stretch>
            <a:fillRect/>
          </a:stretch>
        </p:blipFill>
        <p:spPr bwMode="auto">
          <a:xfrm>
            <a:off x="6153472" y="2852936"/>
            <a:ext cx="2667000" cy="1440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533400" y="381001"/>
            <a:ext cx="8305800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ko-KR" b="1" dirty="0"/>
              <a:t>Design of Megavoltage </a:t>
            </a:r>
            <a:r>
              <a:rPr lang="en-US" altLang="ko-KR" b="1" dirty="0" err="1"/>
              <a:t>Linacs</a:t>
            </a:r>
            <a:endParaRPr lang="en-US" altLang="ko-KR" b="1" dirty="0"/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altLang="ko-KR" b="1" u="sng" dirty="0"/>
              <a:t>Basic component</a:t>
            </a:r>
          </a:p>
          <a:p>
            <a:pPr marL="269875" indent="-269875">
              <a:spcBef>
                <a:spcPct val="50000"/>
              </a:spcBef>
              <a:buFontTx/>
              <a:buAutoNum type="arabicParenR"/>
            </a:pPr>
            <a:r>
              <a:rPr lang="en-US" altLang="ko-KR" b="1" dirty="0"/>
              <a:t>Injection system</a:t>
            </a:r>
            <a:r>
              <a:rPr lang="en-US" altLang="ko-KR" dirty="0"/>
              <a:t>: source of electron-electron gun</a:t>
            </a:r>
          </a:p>
          <a:p>
            <a:pPr marL="269875" indent="-269875">
              <a:spcBef>
                <a:spcPct val="50000"/>
              </a:spcBef>
              <a:buFontTx/>
              <a:buAutoNum type="arabicParenR"/>
            </a:pPr>
            <a:r>
              <a:rPr lang="en-US" altLang="ko-KR" b="1" dirty="0"/>
              <a:t>RF system</a:t>
            </a:r>
            <a:r>
              <a:rPr lang="en-US" altLang="ko-KR" dirty="0"/>
              <a:t>: that used for particle acceleration</a:t>
            </a:r>
          </a:p>
          <a:p>
            <a:pPr marL="269875" indent="-269875">
              <a:spcBef>
                <a:spcPct val="20000"/>
              </a:spcBef>
            </a:pPr>
            <a:r>
              <a:rPr lang="en-US" altLang="ko-KR" dirty="0" smtClean="0"/>
              <a:t>     - </a:t>
            </a:r>
            <a:r>
              <a:rPr lang="en-US" altLang="ko-KR" dirty="0"/>
              <a:t>RF power source ( magnetron or RF driver with klystron)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ko-KR" dirty="0" smtClean="0"/>
              <a:t>     </a:t>
            </a:r>
            <a:r>
              <a:rPr lang="en-US" altLang="ko-KR" dirty="0"/>
              <a:t>- Modulator: generation of high power &amp; short duration of pulse.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ko-KR" dirty="0" smtClean="0"/>
              <a:t>     - control </a:t>
            </a:r>
            <a:r>
              <a:rPr lang="en-US" altLang="ko-KR" dirty="0"/>
              <a:t>unit: timing the modulator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  - Wave </a:t>
            </a:r>
            <a:r>
              <a:rPr lang="en-US" altLang="ko-KR" dirty="0"/>
              <a:t>guide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  - Circulator: allow </a:t>
            </a:r>
            <a:r>
              <a:rPr lang="en-US" altLang="ko-KR" dirty="0"/>
              <a:t>the propagation of RF power (prohibit of reverse direction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228600" y="685800"/>
            <a:ext cx="86106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9875" indent="-269875">
              <a:spcBef>
                <a:spcPct val="50000"/>
              </a:spcBef>
            </a:pPr>
            <a:r>
              <a:rPr lang="en-US" altLang="ko-KR" dirty="0"/>
              <a:t>3</a:t>
            </a:r>
            <a:r>
              <a:rPr lang="en-US" altLang="ko-KR" dirty="0" smtClean="0"/>
              <a:t>) </a:t>
            </a:r>
            <a:r>
              <a:rPr lang="en-US" altLang="ko-KR" b="1" dirty="0" smtClean="0"/>
              <a:t>auxiliary </a:t>
            </a:r>
            <a:r>
              <a:rPr lang="en-US" altLang="ko-KR" b="1" dirty="0"/>
              <a:t>system: </a:t>
            </a:r>
            <a:r>
              <a:rPr lang="en-US" altLang="ko-KR" dirty="0"/>
              <a:t>vacuum pumping system, water cooling system, air pressure system, gas dielectric system for transmission of microwaves from the RF generator to wave guide. Shielding.</a:t>
            </a:r>
          </a:p>
          <a:p>
            <a:pPr marL="269875" indent="-269875">
              <a:spcBef>
                <a:spcPct val="50000"/>
              </a:spcBef>
            </a:pPr>
            <a:r>
              <a:rPr lang="en-US" altLang="ko-KR" dirty="0"/>
              <a:t>4</a:t>
            </a:r>
            <a:r>
              <a:rPr lang="en-US" altLang="ko-KR" dirty="0" smtClean="0"/>
              <a:t>) </a:t>
            </a:r>
            <a:r>
              <a:rPr lang="en-US" altLang="ko-KR" b="1" dirty="0" smtClean="0"/>
              <a:t>beam </a:t>
            </a:r>
            <a:r>
              <a:rPr lang="en-US" altLang="ko-KR" b="1" dirty="0"/>
              <a:t>transport system</a:t>
            </a:r>
            <a:r>
              <a:rPr lang="en-US" altLang="ko-KR" dirty="0"/>
              <a:t> transporting electron beam from waveguide to target/scattering foil, magnetic steering, focusing device.</a:t>
            </a:r>
          </a:p>
          <a:p>
            <a:pPr marL="269875" indent="-269875">
              <a:spcBef>
                <a:spcPct val="50000"/>
              </a:spcBef>
            </a:pPr>
            <a:r>
              <a:rPr lang="en-US" altLang="ko-KR" dirty="0"/>
              <a:t>5) </a:t>
            </a:r>
            <a:r>
              <a:rPr lang="en-US" altLang="ko-KR" b="1" dirty="0"/>
              <a:t>Beam collimation and monitoring system</a:t>
            </a:r>
            <a:r>
              <a:rPr lang="en-US" altLang="ko-KR" dirty="0"/>
              <a:t> located in the treatment head, provide shaping manipulating &amp; </a:t>
            </a:r>
            <a:r>
              <a:rPr lang="en-US" altLang="ko-KR" dirty="0" smtClean="0"/>
              <a:t>monitoring </a:t>
            </a:r>
            <a:r>
              <a:rPr lang="en-US" altLang="ko-KR" dirty="0"/>
              <a:t>of the x-ray/e beams.</a:t>
            </a:r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18446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5" y="1556792"/>
            <a:ext cx="808672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4491" y="4581128"/>
            <a:ext cx="1728192" cy="61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Linear accelerator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266" y="770829"/>
            <a:ext cx="7876166" cy="575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Linear accelerator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548680"/>
            <a:ext cx="80648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Power supply </a:t>
            </a:r>
            <a:r>
              <a:rPr lang="en-US" altLang="ko-KR" dirty="0" smtClean="0"/>
              <a:t>provides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DC power </a:t>
            </a:r>
            <a:r>
              <a:rPr lang="en-US" altLang="ko-KR" dirty="0" smtClean="0"/>
              <a:t>to the modulator,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449263" indent="-449263"/>
            <a:r>
              <a:rPr lang="en-US" altLang="ko-KR" dirty="0" smtClean="0"/>
              <a:t>   - which </a:t>
            </a:r>
            <a:r>
              <a:rPr lang="en-US" altLang="ko-KR" dirty="0" smtClean="0"/>
              <a:t>includes the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pulse-forming network </a:t>
            </a:r>
            <a:r>
              <a:rPr lang="en-US" altLang="ko-KR" dirty="0" smtClean="0"/>
              <a:t>and a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switch tube</a:t>
            </a:r>
            <a:r>
              <a:rPr lang="en-US" altLang="ko-KR" dirty="0" smtClean="0"/>
              <a:t> known as hydrogen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thyratron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Flat-topped high voltage DC pulse of a few microseconds in duration from the modulator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These pulses are delivered to the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magnetron or klystron </a:t>
            </a:r>
            <a:r>
              <a:rPr lang="en-US" altLang="ko-KR" dirty="0" smtClean="0"/>
              <a:t>and simultaneously to the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electron gun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Pulsed microwaves produced in the magnetron or klystron are injected into the accelerator tube via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waveguide</a:t>
            </a:r>
            <a:r>
              <a:rPr lang="en-US" altLang="ko-KR" dirty="0" smtClean="0"/>
              <a:t> system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At the proper instant, electrons, produced by an electron gun, are pulse injected into the accelerator structure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Initial energy of electrons injected into: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~ 50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keV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High-energy electrons from the exit window: in the form of a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pencil beam of about 3 mm in diameter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1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100" name="Picture 4" descr="D:\공부\칸책_이미지\fig_03-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844824"/>
            <a:ext cx="6048672" cy="425178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7504" y="44624"/>
            <a:ext cx="8064896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3200" dirty="0" smtClean="0"/>
              <a:t>2. Ionization (Characteristic X-ray)</a:t>
            </a:r>
            <a:endParaRPr lang="ko-KR" altLang="en-US" sz="320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56870" y="764704"/>
            <a:ext cx="804757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v"/>
            </a:pPr>
            <a:r>
              <a:rPr lang="en-US" altLang="ko-KR" dirty="0" smtClean="0">
                <a:latin typeface="+mn-ea"/>
              </a:rPr>
              <a:t>interact with atoms of the target by ejecting an orbital electron, leaving the atom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ionized</a:t>
            </a:r>
          </a:p>
          <a:p>
            <a:pPr marL="266700" indent="-266700">
              <a:buFont typeface="Wingdings" pitchFamily="2" charset="2"/>
              <a:buChar char="v"/>
            </a:pPr>
            <a:endParaRPr lang="en-US" altLang="ko-KR" dirty="0" smtClean="0">
              <a:latin typeface="+mn-ea"/>
            </a:endParaRPr>
          </a:p>
          <a:p>
            <a:pPr marL="266700" indent="-266700">
              <a:buFont typeface="Wingdings" pitchFamily="2" charset="2"/>
              <a:buChar char="v"/>
            </a:pPr>
            <a:r>
              <a:rPr lang="en-US" altLang="ko-KR" dirty="0" smtClean="0">
                <a:latin typeface="+mn-ea"/>
              </a:rPr>
              <a:t>emitted </a:t>
            </a:r>
            <a:r>
              <a:rPr lang="en-US" altLang="ko-KR" dirty="0">
                <a:latin typeface="+mn-ea"/>
              </a:rPr>
              <a:t>at </a:t>
            </a:r>
            <a:r>
              <a:rPr lang="en-US" altLang="ko-KR" dirty="0">
                <a:solidFill>
                  <a:srgbClr val="CC3300"/>
                </a:solidFill>
                <a:latin typeface="+mn-ea"/>
              </a:rPr>
              <a:t>discrete energies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691680" y="3717032"/>
            <a:ext cx="504056" cy="5040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24128" y="5013176"/>
            <a:ext cx="1152128" cy="5040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88024" y="2276872"/>
            <a:ext cx="1152128" cy="5040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67544" y="1031934"/>
            <a:ext cx="5410944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A. Magnetron</a:t>
            </a:r>
            <a:endParaRPr lang="en-US" altLang="ko-KR" b="1" dirty="0"/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/>
              <a:t>Produces microwave pulse of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3 GHz</a:t>
            </a:r>
            <a:r>
              <a:rPr lang="en-US" altLang="ko-KR" dirty="0" smtClean="0"/>
              <a:t>, microsecond duration, several hundred pulses per second repetition</a:t>
            </a:r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/>
              <a:t>Vacuum </a:t>
            </a:r>
            <a:r>
              <a:rPr lang="en-US" altLang="ko-KR" dirty="0"/>
              <a:t>diode tube with a cylindrical cathode surrounded with an anode</a:t>
            </a:r>
            <a:r>
              <a:rPr lang="en-US" altLang="ko-KR" dirty="0" smtClean="0"/>
              <a:t>. - symmetrical </a:t>
            </a:r>
            <a:r>
              <a:rPr lang="en-US" altLang="ko-KR" dirty="0"/>
              <a:t>array of resonant cavities.</a:t>
            </a:r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/>
              <a:t>Cavities oscillate in the fundamental mode( determined by the design dimension)</a:t>
            </a:r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/>
              <a:t>Whole device </a:t>
            </a:r>
            <a:r>
              <a:rPr lang="en-US" altLang="ko-KR" dirty="0" smtClean="0"/>
              <a:t>immersed in </a:t>
            </a:r>
            <a:r>
              <a:rPr lang="en-US" altLang="ko-KR" dirty="0"/>
              <a:t>a uniform magnetic field provided by poles of permanent </a:t>
            </a:r>
            <a:r>
              <a:rPr lang="en-US" altLang="ko-KR" dirty="0" smtClean="0"/>
              <a:t>magnet (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static B-field + pulsed DC E-field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/>
              <a:t>electron </a:t>
            </a:r>
            <a:r>
              <a:rPr lang="en-US" altLang="ko-KR" dirty="0"/>
              <a:t>from </a:t>
            </a:r>
            <a:r>
              <a:rPr lang="en-US" altLang="ko-KR" dirty="0" smtClean="0"/>
              <a:t>cathode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accelerated to anode.</a:t>
            </a:r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 smtClean="0"/>
              <a:t>Cavity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/>
              <a:t>acceleration&amp;deceleration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60% of KE to microwave power</a:t>
            </a:r>
          </a:p>
          <a:p>
            <a:pPr marL="268288" indent="-268288">
              <a:buFont typeface="Wingdings" pitchFamily="2" charset="2"/>
              <a:buChar char="v"/>
            </a:pPr>
            <a:r>
              <a:rPr lang="en-US" altLang="ko-KR" dirty="0"/>
              <a:t>Peak </a:t>
            </a:r>
            <a:r>
              <a:rPr lang="en-US" altLang="ko-KR" dirty="0" smtClean="0"/>
              <a:t>power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electron </a:t>
            </a:r>
            <a:r>
              <a:rPr lang="en-US" altLang="ko-KR" dirty="0"/>
              <a:t>emission &amp; Voltage </a:t>
            </a:r>
            <a:r>
              <a:rPr lang="en-US" altLang="ko-KR" dirty="0" err="1" smtClean="0"/>
              <a:t>b.t</a:t>
            </a:r>
            <a:r>
              <a:rPr lang="en-US" altLang="ko-KR" dirty="0" smtClean="0"/>
              <a:t>. </a:t>
            </a:r>
            <a:r>
              <a:rPr lang="en-US" altLang="ko-KR" dirty="0"/>
              <a:t>cathode &amp;anode</a:t>
            </a:r>
            <a:r>
              <a:rPr lang="en-US" altLang="ko-KR" dirty="0" smtClean="0"/>
              <a:t>.</a:t>
            </a:r>
          </a:p>
          <a:p>
            <a:pPr marL="268288" indent="-268288"/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typically 2 MW (for 6 MV or less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Linac</a:t>
            </a:r>
            <a:r>
              <a:rPr lang="en-US" altLang="ko-KR" dirty="0" smtClean="0"/>
              <a:t>)</a:t>
            </a:r>
          </a:p>
          <a:p>
            <a:pPr marL="268288" indent="-268288"/>
            <a:r>
              <a:rPr lang="en-US" altLang="ko-KR" dirty="0" smtClean="0"/>
              <a:t>    Max. 5 MW (for 25 </a:t>
            </a:r>
            <a:r>
              <a:rPr lang="en-US" altLang="ko-KR" dirty="0" err="1" smtClean="0"/>
              <a:t>MeV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Linac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61864" y="25959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RF power generation (Magnetron </a:t>
            </a:r>
            <a:r>
              <a:rPr lang="en-US" altLang="ko-KR" sz="3200" dirty="0" err="1" smtClean="0"/>
              <a:t>vs</a:t>
            </a:r>
            <a:r>
              <a:rPr lang="en-US" altLang="ko-KR" sz="3200" dirty="0" smtClean="0"/>
              <a:t> klystron)</a:t>
            </a:r>
          </a:p>
        </p:txBody>
      </p:sp>
      <p:pic>
        <p:nvPicPr>
          <p:cNvPr id="7" name="Picture 1" descr="D:\공부\칸책_이미지\Ch4\fig_04-006.jpg"/>
          <p:cNvPicPr>
            <a:picLocks noChangeAspect="1" noChangeArrowheads="1"/>
          </p:cNvPicPr>
          <p:nvPr/>
        </p:nvPicPr>
        <p:blipFill>
          <a:blip r:embed="rId2" cstate="print"/>
          <a:srcRect r="29077" b="5286"/>
          <a:stretch>
            <a:fillRect/>
          </a:stretch>
        </p:blipFill>
        <p:spPr bwMode="auto">
          <a:xfrm>
            <a:off x="5908154" y="1086991"/>
            <a:ext cx="2850654" cy="4285173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b="62283"/>
          <a:stretch>
            <a:fillRect/>
          </a:stretch>
        </p:blipFill>
        <p:spPr bwMode="auto">
          <a:xfrm>
            <a:off x="6094512" y="5516180"/>
            <a:ext cx="244182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674" name="Object 2"/>
          <p:cNvGraphicFramePr>
            <a:graphicFrameLocks noChangeAspect="1"/>
          </p:cNvGraphicFramePr>
          <p:nvPr/>
        </p:nvGraphicFramePr>
        <p:xfrm>
          <a:off x="1043608" y="1796008"/>
          <a:ext cx="6040437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4" name="비트맵 이미지" r:id="rId3" imgW="6039693" imgH="3505689" progId="PBrush">
                  <p:embed/>
                </p:oleObj>
              </mc:Choice>
              <mc:Fallback>
                <p:oleObj name="비트맵 이미지" r:id="rId3" imgW="6039693" imgH="350568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796008"/>
                        <a:ext cx="6040437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412776"/>
            <a:ext cx="831326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Magnetron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700808"/>
            <a:ext cx="6312682" cy="457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282" y="2564904"/>
            <a:ext cx="3511654" cy="3435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Magnetron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3528" y="2420888"/>
            <a:ext cx="432048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91880" y="2420888"/>
            <a:ext cx="648072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700808"/>
            <a:ext cx="1882242" cy="8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6" name="Picture 2" descr="http://fayllar.org/weve-seen-a-number-of-examples-of-technology-transfer-in-parti/img2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4" t="28622" r="37009" b="9638"/>
          <a:stretch/>
        </p:blipFill>
        <p:spPr bwMode="auto">
          <a:xfrm>
            <a:off x="6372200" y="308446"/>
            <a:ext cx="2267730" cy="212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/>
          <p:cNvSpPr txBox="1">
            <a:spLocks noChangeArrowheads="1"/>
          </p:cNvSpPr>
          <p:nvPr/>
        </p:nvSpPr>
        <p:spPr bwMode="auto">
          <a:xfrm>
            <a:off x="269800" y="752642"/>
            <a:ext cx="84582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indent="-268288">
              <a:buFont typeface="Wingdings" pitchFamily="2" charset="2"/>
              <a:buChar char="v"/>
            </a:pPr>
            <a:r>
              <a:rPr lang="en-US" altLang="ko-KR" dirty="0"/>
              <a:t>Not a generator of microwaves but rather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microwave amplifier</a:t>
            </a:r>
          </a:p>
          <a:p>
            <a:pPr indent="-268288">
              <a:buFont typeface="Wingdings" pitchFamily="2" charset="2"/>
              <a:buChar char="v"/>
            </a:pPr>
            <a:r>
              <a:rPr lang="en-US" altLang="ko-KR" dirty="0"/>
              <a:t>Driven by low-power microwave oscillator</a:t>
            </a:r>
          </a:p>
          <a:p>
            <a:pPr indent="-268288">
              <a:buFont typeface="Wingdings" pitchFamily="2" charset="2"/>
              <a:buChar char="v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Velocity modulation </a:t>
            </a:r>
            <a:r>
              <a:rPr lang="en-US" altLang="ko-KR" dirty="0"/>
              <a:t>to form electron bunching through drift tube</a:t>
            </a:r>
          </a:p>
          <a:p>
            <a:pPr indent="-268288"/>
            <a:r>
              <a:rPr lang="en-US" altLang="ko-KR" dirty="0"/>
              <a:t>    - electron acceleration &amp; deceleration</a:t>
            </a:r>
          </a:p>
          <a:p>
            <a:pPr indent="-268288">
              <a:buFont typeface="Wingdings" pitchFamily="2" charset="2"/>
              <a:buChar char="v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Max power 7 MW or higher</a:t>
            </a:r>
          </a:p>
          <a:p>
            <a:pPr indent="-268288">
              <a:buFont typeface="Wingdings" pitchFamily="2" charset="2"/>
              <a:buChar char="v"/>
            </a:pPr>
            <a:r>
              <a:rPr lang="en-US" altLang="ko-KR" dirty="0"/>
              <a:t>Electrons are accelerated toward ground cavity (- Voltage pulse applied).</a:t>
            </a: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/>
              <a:t>pulse from the modulator accelerate electrons pass through two resonant cavities.</a:t>
            </a:r>
          </a:p>
          <a:p>
            <a:r>
              <a:rPr lang="en-US" altLang="ko-KR" dirty="0"/>
              <a:t>    - </a:t>
            </a:r>
            <a:r>
              <a:rPr lang="en-US" altLang="ko-KR" dirty="0" err="1"/>
              <a:t>buncher</a:t>
            </a:r>
            <a:r>
              <a:rPr lang="en-US" altLang="ko-KR" dirty="0"/>
              <a:t> cavity: excited by low-power oscillator (</a:t>
            </a:r>
            <a:r>
              <a:rPr lang="en-US" altLang="ko-KR" dirty="0" err="1"/>
              <a:t>Rf</a:t>
            </a:r>
            <a:r>
              <a:rPr lang="en-US" altLang="ko-KR" dirty="0"/>
              <a:t> driver)</a:t>
            </a:r>
          </a:p>
          <a:p>
            <a:r>
              <a:rPr lang="en-US" altLang="ko-KR" dirty="0"/>
              <a:t>    - catcher cavity: emit high power RF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Klystron</a:t>
            </a:r>
          </a:p>
        </p:txBody>
      </p:sp>
      <p:pic>
        <p:nvPicPr>
          <p:cNvPr id="5" name="Picture 2" descr="D:\공부\칸책_이미지\Ch4\fig_04-007.jpg"/>
          <p:cNvPicPr>
            <a:picLocks noChangeAspect="1" noChangeArrowheads="1"/>
          </p:cNvPicPr>
          <p:nvPr/>
        </p:nvPicPr>
        <p:blipFill>
          <a:blip r:embed="rId2" cstate="print"/>
          <a:srcRect b="6995"/>
          <a:stretch>
            <a:fillRect/>
          </a:stretch>
        </p:blipFill>
        <p:spPr bwMode="auto">
          <a:xfrm>
            <a:off x="1442864" y="3699327"/>
            <a:ext cx="5826224" cy="2262308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800" y="6025253"/>
            <a:ext cx="7033260" cy="58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722" name="Object 2"/>
          <p:cNvGraphicFramePr>
            <a:graphicFrameLocks noChangeAspect="1"/>
          </p:cNvGraphicFramePr>
          <p:nvPr/>
        </p:nvGraphicFramePr>
        <p:xfrm>
          <a:off x="1481138" y="1204913"/>
          <a:ext cx="6181725" cy="444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8" name="비트맵 이미지" r:id="rId3" imgW="6180952" imgH="4447619" progId="PBrush">
                  <p:embed/>
                </p:oleObj>
              </mc:Choice>
              <mc:Fallback>
                <p:oleObj name="비트맵 이미지" r:id="rId3" imgW="6180952" imgH="444761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1204913"/>
                        <a:ext cx="6181725" cy="444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Klystron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236" y="1729437"/>
            <a:ext cx="7884778" cy="400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84784"/>
            <a:ext cx="7834188" cy="403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Klystron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Magnetron </a:t>
            </a:r>
            <a:r>
              <a:rPr lang="en-US" altLang="ko-KR" sz="3200" dirty="0" err="1" smtClean="0"/>
              <a:t>vs</a:t>
            </a:r>
            <a:r>
              <a:rPr lang="en-US" altLang="ko-KR" sz="3200" dirty="0" smtClean="0"/>
              <a:t> Klystron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5536" y="980728"/>
            <a:ext cx="8153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8288" indent="-268288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dirty="0" err="1" smtClean="0"/>
              <a:t>Magentron</a:t>
            </a:r>
            <a:r>
              <a:rPr lang="en-US" altLang="ko-KR" dirty="0" smtClean="0"/>
              <a:t> </a:t>
            </a:r>
          </a:p>
          <a:p>
            <a:pPr marL="268288" indent="-268288">
              <a:lnSpc>
                <a:spcPct val="150000"/>
              </a:lnSpc>
            </a:pPr>
            <a:r>
              <a:rPr lang="en-US" altLang="ko-KR" dirty="0" smtClean="0"/>
              <a:t>   -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altLang="ko-KR" dirty="0"/>
              <a:t>er in size 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no RF driver</a:t>
            </a:r>
            <a:r>
              <a:rPr lang="en-US" altLang="ko-KR" dirty="0"/>
              <a:t>, with lower voltage,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lower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price</a:t>
            </a:r>
            <a:r>
              <a:rPr lang="en-US" altLang="ko-KR" dirty="0" smtClean="0"/>
              <a:t>.</a:t>
            </a:r>
          </a:p>
          <a:p>
            <a:pPr marL="268288" indent="-268288">
              <a:lnSpc>
                <a:spcPct val="150000"/>
              </a:lnSpc>
            </a:pPr>
            <a:r>
              <a:rPr lang="en-US" altLang="ko-KR" dirty="0" smtClean="0"/>
              <a:t>   - less stable,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low power</a:t>
            </a:r>
          </a:p>
          <a:p>
            <a:pPr marL="268288" indent="-268288">
              <a:lnSpc>
                <a:spcPct val="150000"/>
              </a:lnSpc>
            </a:pPr>
            <a:endParaRPr lang="en-US" altLang="ko-KR" dirty="0"/>
          </a:p>
          <a:p>
            <a:pPr marL="268288" indent="-268288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dirty="0" smtClean="0"/>
              <a:t>Klystron</a:t>
            </a:r>
          </a:p>
          <a:p>
            <a:pPr marL="268288" indent="-268288">
              <a:lnSpc>
                <a:spcPct val="150000"/>
              </a:lnSpc>
            </a:pPr>
            <a:r>
              <a:rPr lang="en-US" altLang="ko-KR" dirty="0" smtClean="0"/>
              <a:t>    - Generally </a:t>
            </a:r>
            <a:r>
              <a:rPr lang="en-US" altLang="ko-KR" dirty="0"/>
              <a:t>used for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high E, &gt;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5MW</a:t>
            </a:r>
          </a:p>
          <a:p>
            <a:pPr marL="541338" indent="-541338">
              <a:lnSpc>
                <a:spcPct val="150000"/>
              </a:lnSpc>
            </a:pPr>
            <a:r>
              <a:rPr lang="en-US" altLang="ko-KR" dirty="0" smtClean="0"/>
              <a:t>    - Bulky</a:t>
            </a:r>
            <a:r>
              <a:rPr lang="en-US" altLang="ko-KR" dirty="0"/>
              <a:t>, need higher voltage,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need RF driver</a:t>
            </a:r>
            <a:r>
              <a:rPr lang="en-US" altLang="ko-KR" dirty="0"/>
              <a:t>, should be in a insulating oil tank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Thyratron</a:t>
            </a:r>
            <a:endParaRPr lang="en-US" altLang="ko-KR" sz="3200" dirty="0" smtClean="0"/>
          </a:p>
        </p:txBody>
      </p:sp>
      <p:pic>
        <p:nvPicPr>
          <p:cNvPr id="126978" name="Picture 2" descr="LINAC,사이러트론,메디칼 사이러트론,thyratron | ALLIED ePARTS LIN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7" y="1916832"/>
            <a:ext cx="1803799" cy="434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1800" y="908720"/>
            <a:ext cx="61671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Used to switch high voltage on and off very quickly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Important components of the pulse modulator, pulse forming network (PFN)</a:t>
            </a:r>
          </a:p>
          <a:p>
            <a:pPr marL="449263" indent="-449263"/>
            <a:r>
              <a:rPr lang="en-US" altLang="ko-KR" dirty="0" smtClean="0"/>
              <a:t>   - That generates short pulses to both gun and klystron or magnetron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Typical pulse is 50 kV with 4 </a:t>
            </a:r>
            <a:r>
              <a:rPr lang="en-US" altLang="ko-KR" dirty="0" smtClean="0">
                <a:sym typeface="Symbol" panose="05050102010706020507" pitchFamily="18" charset="2"/>
              </a:rPr>
              <a:t></a:t>
            </a:r>
            <a:r>
              <a:rPr lang="en-US" altLang="ko-KR" dirty="0" smtClean="0"/>
              <a:t>s duration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Field with gas (hydrogen) for high speed switching, low pressure ~0.5 </a:t>
            </a:r>
            <a:r>
              <a:rPr lang="en-US" altLang="ko-KR" dirty="0" err="1" smtClean="0"/>
              <a:t>torr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9789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pic>
        <p:nvPicPr>
          <p:cNvPr id="128004" name="Picture 4" descr="File:Thyratron Symbols.sv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1" r="40684" b="14321"/>
          <a:stretch/>
        </p:blipFill>
        <p:spPr bwMode="auto">
          <a:xfrm>
            <a:off x="539552" y="620688"/>
            <a:ext cx="367240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8" name="Picture 8" descr="Support - AE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9000"/>
            <a:ext cx="4846311" cy="312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10" name="Picture 10" descr="Introduction of Hydrogen Thyratrons-Vacuum Capacitor, Vacuum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481" y="3429000"/>
            <a:ext cx="288031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51784" y="433988"/>
            <a:ext cx="4402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No current between cathode and anode in OFF state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By applying positive voltage to the control grid, plasma created at the grid and quickly drifts to the provide conduction path from cathode to anode, ON state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“Hot </a:t>
            </a:r>
            <a:r>
              <a:rPr lang="en-US" altLang="ko-KR" sz="1400" dirty="0" err="1" smtClean="0"/>
              <a:t>thyratron</a:t>
            </a:r>
            <a:r>
              <a:rPr lang="en-US" altLang="ko-KR" sz="1400" dirty="0" smtClean="0"/>
              <a:t>” as a heater to make ionization much easier and the Grid more sensitive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Once turned on, it remains conducting as long as there is current flowing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When anode voltage or the current falls to zero, it switches off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51520" y="116632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Thyratron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1348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1663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Linac</a:t>
            </a:r>
            <a:r>
              <a:rPr lang="en-US" altLang="ko-KR" sz="3200" dirty="0" smtClean="0"/>
              <a:t> Pulse</a:t>
            </a:r>
            <a:endParaRPr lang="en-US" altLang="ko-KR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11560" y="764704"/>
            <a:ext cx="79928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Pulses from </a:t>
            </a:r>
            <a:r>
              <a:rPr lang="en-US" altLang="ko-KR" sz="1600" dirty="0" err="1" smtClean="0"/>
              <a:t>thyratron</a:t>
            </a:r>
            <a:r>
              <a:rPr lang="en-US" altLang="ko-KR" sz="1600" dirty="0" smtClean="0"/>
              <a:t> ~ 4 </a:t>
            </a:r>
            <a:r>
              <a:rPr lang="en-US" altLang="ko-KR" sz="1600" dirty="0" smtClean="0">
                <a:sym typeface="Symbol" panose="05050102010706020507" pitchFamily="18" charset="2"/>
              </a:rPr>
              <a:t></a:t>
            </a:r>
            <a:r>
              <a:rPr lang="en-US" altLang="ko-KR" sz="1600" dirty="0" smtClean="0"/>
              <a:t>s, sent simultaneously to both gun and klystron (or magnetron)</a:t>
            </a:r>
          </a:p>
          <a:p>
            <a:r>
              <a:rPr lang="en-US" altLang="ko-KR" sz="1600" dirty="0" smtClean="0"/>
              <a:t>   - give current to gun and power to wave guide </a:t>
            </a:r>
            <a:r>
              <a:rPr lang="en-US" altLang="ko-KR" sz="1600" dirty="0" smtClean="0">
                <a:sym typeface="Wingdings" panose="05000000000000000000" pitchFamily="2" charset="2"/>
              </a:rPr>
              <a:t> radiation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sym typeface="Wingdings" panose="05000000000000000000" pitchFamily="2" charset="2"/>
              </a:rPr>
              <a:t>Electron bunch up inside the wave guide: resonant freq. (3 GHz for S-band  0.3 ns)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Train of bunches of electrons is generated as long as the pulse from the </a:t>
            </a:r>
            <a:r>
              <a:rPr lang="en-US" altLang="ko-KR" sz="1600" dirty="0" err="1" smtClean="0"/>
              <a:t>thyratron</a:t>
            </a:r>
            <a:r>
              <a:rPr lang="en-US" altLang="ko-KR" sz="1600" dirty="0" smtClean="0"/>
              <a:t> is on (radiation pulse ~ 4 </a:t>
            </a:r>
            <a:r>
              <a:rPr lang="en-US" altLang="ko-KR" sz="1600" dirty="0" smtClean="0">
                <a:sym typeface="Symbol" panose="05050102010706020507" pitchFamily="18" charset="2"/>
              </a:rPr>
              <a:t>s)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sym typeface="Symbol" panose="05050102010706020507" pitchFamily="18" charset="2"/>
              </a:rPr>
              <a:t>Pulse repetition frequency (PRF) ~ 250 Hz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    interval between consecutive pulses ~ 4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ms</a:t>
            </a:r>
            <a:r>
              <a:rPr lang="en-US" altLang="ko-KR" sz="1600" dirty="0" smtClean="0">
                <a:sym typeface="Wingdings" panose="05000000000000000000" pitchFamily="2" charset="2"/>
              </a:rPr>
              <a:t> long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    duty cycle ~ 0.1%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sz="1600" dirty="0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2B7525-C743-4FBD-B280-64137CFE7DBB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3460531"/>
            <a:ext cx="3960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For 300 mu/min</a:t>
            </a:r>
          </a:p>
          <a:p>
            <a:pPr marL="361950" indent="-361950"/>
            <a:r>
              <a:rPr lang="en-US" altLang="ko-KR" sz="1600" dirty="0" smtClean="0"/>
              <a:t>   - beam current for photon ~ 100 mA (peak current during one pulse)</a:t>
            </a:r>
          </a:p>
          <a:p>
            <a:pPr marL="361950" indent="-361950"/>
            <a:r>
              <a:rPr lang="en-US" altLang="ko-KR" sz="1600" dirty="0" smtClean="0"/>
              <a:t>   - beam current for electron ~ 1 mA</a:t>
            </a:r>
          </a:p>
          <a:p>
            <a:pPr marL="361950" indent="-361950"/>
            <a:endParaRPr lang="en-US" altLang="ko-KR" sz="1600" dirty="0" smtClean="0"/>
          </a:p>
          <a:p>
            <a:pPr marL="361950" indent="-361950"/>
            <a:r>
              <a:rPr lang="en-US" altLang="ko-KR" sz="1600" dirty="0" smtClean="0"/>
              <a:t>   </a:t>
            </a:r>
            <a:r>
              <a:rPr lang="en-US" altLang="ko-KR" sz="1600" dirty="0" smtClean="0">
                <a:sym typeface="Wingdings" panose="05000000000000000000" pitchFamily="2" charset="2"/>
              </a:rPr>
              <a:t></a:t>
            </a:r>
            <a:r>
              <a:rPr lang="en-US" altLang="ko-KR" sz="1600" dirty="0" smtClean="0"/>
              <a:t> low efficiency of e to X conversion</a:t>
            </a:r>
          </a:p>
          <a:p>
            <a:pPr marL="361950" indent="-361950"/>
            <a:r>
              <a:rPr lang="en-US" altLang="ko-KR" sz="1600" dirty="0" smtClean="0">
                <a:sym typeface="Wingdings" panose="05000000000000000000" pitchFamily="2" charset="2"/>
              </a:rPr>
              <a:t>   </a:t>
            </a:r>
            <a:r>
              <a:rPr lang="en-US" altLang="ko-KR" sz="1600" dirty="0" smtClean="0"/>
              <a:t> beam attenuation in the target and filter</a:t>
            </a:r>
            <a:endParaRPr lang="ko-KR" altLang="en-US" sz="16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67544" y="3391674"/>
            <a:ext cx="4320480" cy="3016183"/>
            <a:chOff x="467544" y="3391674"/>
            <a:chExt cx="4320480" cy="301618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3429000"/>
              <a:ext cx="4320480" cy="29788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47664" y="3614827"/>
              <a:ext cx="11684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(PRF, 250 Hz)</a:t>
              </a:r>
              <a:endParaRPr lang="ko-KR" altLang="en-US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2021" y="3391674"/>
              <a:ext cx="2096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(</a:t>
              </a:r>
              <a:r>
                <a:rPr lang="en-US" altLang="ko-KR" sz="1200" b="1" dirty="0" err="1" smtClean="0"/>
                <a:t>thyratron</a:t>
              </a:r>
              <a:r>
                <a:rPr lang="en-US" altLang="ko-KR" sz="1200" b="1" dirty="0" smtClean="0"/>
                <a:t> pulse duration)</a:t>
              </a:r>
              <a:endParaRPr lang="ko-KR" alt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2164" y="5285442"/>
              <a:ext cx="13530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(S-band, 3 GHz)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987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455156"/>
            <a:ext cx="7827094" cy="1998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2456" y="764704"/>
            <a:ext cx="644588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7504" y="44624"/>
            <a:ext cx="8064896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3200" dirty="0" smtClean="0"/>
              <a:t>2. Ionization (Characteristic X-ray)</a:t>
            </a:r>
            <a:endParaRPr lang="ko-KR" altLang="en-US" sz="3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67544" y="3513782"/>
            <a:ext cx="804757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Critical absorption energy</a:t>
            </a:r>
          </a:p>
          <a:p>
            <a:pPr marL="533400" indent="-533400"/>
            <a:r>
              <a:rPr lang="en-US" altLang="ko-KR" dirty="0" smtClean="0">
                <a:latin typeface="+mn-ea"/>
              </a:rPr>
              <a:t>     - threshold energy that an incident electron must possess in order to first strip an electron from the atom</a:t>
            </a:r>
            <a:endParaRPr lang="en-US" altLang="ko-KR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764704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C. </a:t>
            </a:r>
            <a:r>
              <a:rPr lang="en-US" altLang="ko-KR" b="1" dirty="0" err="1" smtClean="0"/>
              <a:t>Linac</a:t>
            </a:r>
            <a:r>
              <a:rPr lang="en-US" altLang="ko-KR" b="1" dirty="0" smtClean="0"/>
              <a:t> x-ray beam</a:t>
            </a: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Bremsstrahlung</a:t>
            </a:r>
            <a:r>
              <a:rPr lang="en-US" altLang="ko-KR" dirty="0" smtClean="0"/>
              <a:t> x-rays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Target is water cooled and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thick</a:t>
            </a:r>
            <a:r>
              <a:rPr lang="en-US" altLang="ko-KR" dirty="0" smtClean="0"/>
              <a:t> enough to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absorb most of the incident electrons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Electron energy is converted into a spectrum of x-ray energy</a:t>
            </a:r>
          </a:p>
          <a:p>
            <a:pPr marL="269875" indent="-269875"/>
            <a:r>
              <a:rPr lang="en-US" altLang="ko-KR" dirty="0" smtClean="0"/>
              <a:t>   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altLang="ko-KR" baseline="-25000" dirty="0" err="1" smtClean="0">
                <a:solidFill>
                  <a:schemeClr val="accent6">
                    <a:lumMod val="75000"/>
                  </a:schemeClr>
                </a:solidFill>
              </a:rPr>
              <a:t>max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(MV) =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altLang="ko-KR" baseline="-25000" dirty="0" err="1" smtClean="0">
                <a:solidFill>
                  <a:schemeClr val="accent6">
                    <a:lumMod val="75000"/>
                  </a:schemeClr>
                </a:solidFill>
              </a:rPr>
              <a:t>ins</a:t>
            </a:r>
            <a:r>
              <a:rPr lang="en-US" altLang="ko-KR" baseline="-250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altLang="ko-KR" baseline="-25000" dirty="0" err="1" smtClean="0">
                <a:solidFill>
                  <a:schemeClr val="accent6">
                    <a:lumMod val="75000"/>
                  </a:schemeClr>
                </a:solidFill>
              </a:rPr>
              <a:t>Elec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MeV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Average photon energy,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altLang="ko-KR" baseline="-25000" dirty="0" smtClean="0">
                <a:solidFill>
                  <a:schemeClr val="accent6">
                    <a:lumMod val="75000"/>
                  </a:schemeClr>
                </a:solidFill>
              </a:rPr>
              <a:t>ave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~ 1/3 of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altLang="ko-KR" baseline="-25000" dirty="0" err="1" smtClean="0">
                <a:solidFill>
                  <a:schemeClr val="accent6">
                    <a:lumMod val="75000"/>
                  </a:schemeClr>
                </a:solidFill>
              </a:rPr>
              <a:t>max</a:t>
            </a:r>
            <a:endParaRPr lang="en-US" altLang="ko-KR" baseline="-25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Electron</a:t>
            </a:r>
            <a:r>
              <a:rPr lang="en-US" altLang="ko-KR" dirty="0" smtClean="0"/>
              <a:t> beam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MeV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  <a:p>
            <a:pPr marL="269875" indent="-269875"/>
            <a:r>
              <a:rPr lang="en-US" altLang="ko-KR" dirty="0" smtClean="0">
                <a:sym typeface="Wingdings" pitchFamily="2" charset="2"/>
              </a:rPr>
              <a:t>    - because it is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almost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monoenergetic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beam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>
              <a:sym typeface="Wingdings" pitchFamily="2" charset="2"/>
            </a:endParaRP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Photon</a:t>
            </a:r>
            <a:r>
              <a:rPr lang="en-US" altLang="ko-KR" dirty="0" smtClean="0">
                <a:sym typeface="Wingdings" pitchFamily="2" charset="2"/>
              </a:rPr>
              <a:t> beam 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MV</a:t>
            </a:r>
          </a:p>
          <a:p>
            <a:pPr marL="269875" indent="-269875"/>
            <a:r>
              <a:rPr lang="en-US" altLang="ko-KR" dirty="0" smtClean="0">
                <a:sym typeface="Wingdings" pitchFamily="2" charset="2"/>
              </a:rPr>
              <a:t>    - because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heterogeneous in energy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as if tube voltage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58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332656"/>
            <a:ext cx="79928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D. Electron beam</a:t>
            </a: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Narrow pencil beam about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3 mm in diameter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Strike an electron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scattering foil (usually lead) to spread the beam</a:t>
            </a:r>
            <a:r>
              <a:rPr lang="en-US" altLang="ko-KR" dirty="0" smtClean="0"/>
              <a:t>,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Uniform electron </a:t>
            </a:r>
            <a:r>
              <a:rPr lang="en-US" altLang="ko-KR" dirty="0" err="1" smtClean="0"/>
              <a:t>fluence</a:t>
            </a:r>
            <a:r>
              <a:rPr lang="en-US" altLang="ko-KR" dirty="0" smtClean="0"/>
              <a:t> across the treatment field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Thickness </a:t>
            </a:r>
            <a:r>
              <a:rPr lang="en-US" altLang="ko-KR" dirty="0" smtClean="0">
                <a:sym typeface="Wingdings" pitchFamily="2" charset="2"/>
              </a:rPr>
              <a:t> m</a:t>
            </a:r>
            <a:r>
              <a:rPr lang="en-US" altLang="ko-KR" dirty="0" smtClean="0"/>
              <a:t>ost electrons are scattered instead of suffering </a:t>
            </a:r>
            <a:r>
              <a:rPr lang="en-US" altLang="ko-KR" dirty="0" err="1" smtClean="0"/>
              <a:t>bremsstrahlung</a:t>
            </a: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Small fraction is still converted into </a:t>
            </a:r>
            <a:r>
              <a:rPr lang="en-US" altLang="ko-KR" dirty="0" err="1" smtClean="0"/>
              <a:t>bremsstrahlung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x-ray contamination of the electron beam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Photon contamination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scattering foil, collimator walls </a:t>
            </a:r>
            <a:r>
              <a:rPr lang="en-US" altLang="ko-KR" dirty="0" smtClean="0"/>
              <a:t>or other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high-Z materials in beam pass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b="1" dirty="0" smtClean="0"/>
              <a:t>E. Treatment head</a:t>
            </a: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Thick shell of high density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shielding</a:t>
            </a:r>
            <a:r>
              <a:rPr lang="en-US" altLang="ko-KR" dirty="0" smtClean="0"/>
              <a:t> material such as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lead, tungsten, or lead-tungsten alloy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/>
              <a:t>Shielding against leakage radiation in accordance with radiation protection guidelines</a:t>
            </a:r>
          </a:p>
        </p:txBody>
      </p:sp>
    </p:spTree>
    <p:extLst>
      <p:ext uri="{BB962C8B-B14F-4D97-AF65-F5344CB8AC3E}">
        <p14:creationId xmlns:p14="http://schemas.microsoft.com/office/powerpoint/2010/main" val="6021443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332656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/>
            <a:r>
              <a:rPr lang="en-US" altLang="ko-KR" b="1" dirty="0" smtClean="0"/>
              <a:t>F. Target and flattening filter</a:t>
            </a:r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Flattening filter </a:t>
            </a:r>
            <a:r>
              <a:rPr lang="en-US" altLang="ko-KR" dirty="0" smtClean="0"/>
              <a:t>to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make intensity uniform</a:t>
            </a:r>
            <a:r>
              <a:rPr lang="en-US" altLang="ko-KR" dirty="0" smtClean="0"/>
              <a:t> across the field</a:t>
            </a:r>
          </a:p>
          <a:p>
            <a:pPr marL="269875" indent="-269875"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Usually lead</a:t>
            </a:r>
            <a:r>
              <a:rPr lang="en-US" altLang="ko-KR" dirty="0" smtClean="0"/>
              <a:t>, although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tungsten, uranium, steel, aluminum</a:t>
            </a:r>
            <a:r>
              <a:rPr lang="en-US" altLang="ko-KR" dirty="0" smtClean="0"/>
              <a:t>, or a combination of them</a:t>
            </a:r>
          </a:p>
        </p:txBody>
      </p:sp>
      <p:pic>
        <p:nvPicPr>
          <p:cNvPr id="129026" name="Picture 2" descr="D:\공부\칸책_이미지\Ch4\fig_04-008.jpg"/>
          <p:cNvPicPr>
            <a:picLocks noChangeAspect="1" noChangeArrowheads="1"/>
          </p:cNvPicPr>
          <p:nvPr/>
        </p:nvPicPr>
        <p:blipFill>
          <a:blip r:embed="rId2" cstate="print"/>
          <a:srcRect b="3543"/>
          <a:stretch>
            <a:fillRect/>
          </a:stretch>
        </p:blipFill>
        <p:spPr bwMode="auto">
          <a:xfrm>
            <a:off x="611560" y="2060848"/>
            <a:ext cx="7929212" cy="3701237"/>
          </a:xfrm>
          <a:prstGeom prst="rect">
            <a:avLst/>
          </a:prstGeom>
          <a:noFill/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805264"/>
            <a:ext cx="7176897" cy="79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17103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483285"/>
            <a:ext cx="7992888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/>
              <a:t>G. Beam collimation and monitoring</a:t>
            </a:r>
          </a:p>
          <a:p>
            <a:pPr marL="269875" indent="-269875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Fixed primary collimator</a:t>
            </a:r>
          </a:p>
          <a:p>
            <a:pPr marL="269875" indent="-269875">
              <a:lnSpc>
                <a:spcPct val="120000"/>
              </a:lnSpc>
              <a:buFont typeface="Wingdings" pitchFamily="2" charset="2"/>
              <a:buChar char="v"/>
            </a:pPr>
            <a:endParaRPr lang="en-US" altLang="ko-KR" dirty="0" smtClean="0"/>
          </a:p>
          <a:p>
            <a:pPr marL="269875" indent="-269875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ym typeface="Wingdings" pitchFamily="2" charset="2"/>
              </a:rPr>
              <a:t>flattening filter (or scattering foil)</a:t>
            </a:r>
          </a:p>
          <a:p>
            <a:pPr marL="269875" indent="-269875">
              <a:lnSpc>
                <a:spcPct val="120000"/>
              </a:lnSpc>
              <a:buFont typeface="Wingdings" pitchFamily="2" charset="2"/>
              <a:buChar char="v"/>
            </a:pPr>
            <a:endParaRPr lang="en-US" altLang="ko-KR" dirty="0" smtClean="0">
              <a:sym typeface="Wingdings" pitchFamily="2" charset="2"/>
            </a:endParaRPr>
          </a:p>
          <a:p>
            <a:pPr marL="269875" indent="-269875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ym typeface="Wingdings" pitchFamily="2" charset="2"/>
              </a:rPr>
              <a:t>dose monitoring chambers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- several ion chambers or a single chamber with multiple plates</a:t>
            </a:r>
          </a:p>
          <a:p>
            <a:pPr marL="541338" indent="-54133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- Usually transmission type (flat parallel plate chambers), but cylindrical thimble chambers in some </a:t>
            </a:r>
            <a:r>
              <a:rPr lang="en-US" altLang="ko-KR" dirty="0" err="1" smtClean="0">
                <a:sym typeface="Wingdings" pitchFamily="2" charset="2"/>
              </a:rPr>
              <a:t>linac</a:t>
            </a:r>
            <a:endParaRPr lang="en-US" altLang="ko-KR" dirty="0" smtClean="0">
              <a:sym typeface="Wingdings" pitchFamily="2" charset="2"/>
            </a:endParaRPr>
          </a:p>
          <a:p>
            <a:pPr marL="541338" indent="-54133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- Monitor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dose rate, integrated dose, field symmetry</a:t>
            </a:r>
          </a:p>
          <a:p>
            <a:pPr marL="541338" indent="-54133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- Ion collection efficiency must remains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unchanged with dose rate </a:t>
            </a:r>
            <a:r>
              <a:rPr lang="en-US" altLang="ko-KR" dirty="0" smtClean="0">
                <a:sym typeface="Wingdings" pitchFamily="2" charset="2"/>
              </a:rPr>
              <a:t>change</a:t>
            </a:r>
          </a:p>
          <a:p>
            <a:pPr marL="541338" indent="-54133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- Bias voltage 300 ~ 1000 V</a:t>
            </a:r>
          </a:p>
          <a:p>
            <a:pPr marL="541338" indent="-541338"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-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Usually sealed chamber </a:t>
            </a:r>
            <a:r>
              <a:rPr lang="en-US" altLang="ko-KR" dirty="0" smtClean="0">
                <a:sym typeface="Wingdings" pitchFamily="2" charset="2"/>
              </a:rPr>
              <a:t>not to influenced by temp. and air pressure of outside air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>
                <a:sym typeface="Wingdings" pitchFamily="2" charset="2"/>
              </a:rPr>
              <a:t>    - Should be periodically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checked for leaks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7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381542"/>
            <a:ext cx="7920880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/>
              <a:t>X-ray collimator system</a:t>
            </a:r>
          </a:p>
          <a:p>
            <a:pPr marL="541338" indent="-541338">
              <a:lnSpc>
                <a:spcPct val="110000"/>
              </a:lnSpc>
            </a:pPr>
            <a:r>
              <a:rPr lang="en-US" altLang="ko-KR" dirty="0" smtClean="0"/>
              <a:t>    - movable jaws (lead or tungsten blocks)</a:t>
            </a:r>
          </a:p>
          <a:p>
            <a:pPr marL="541338" indent="-541338">
              <a:lnSpc>
                <a:spcPct val="110000"/>
              </a:lnSpc>
            </a:pPr>
            <a:r>
              <a:rPr lang="en-US" altLang="ko-KR" dirty="0" smtClean="0"/>
              <a:t>    - Move so that the block edge is always along a radial line passing through the target</a:t>
            </a:r>
          </a:p>
          <a:p>
            <a:pPr marL="269875" indent="-269875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Field size definition </a:t>
            </a:r>
            <a:r>
              <a:rPr lang="en-US" altLang="ko-KR" dirty="0" smtClean="0"/>
              <a:t>is provided by a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light localizing system</a:t>
            </a:r>
          </a:p>
          <a:p>
            <a:pPr marL="269875" indent="-269875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/>
              <a:t>Electron collimation system</a:t>
            </a:r>
          </a:p>
          <a:p>
            <a:pPr marL="541338" indent="-541338">
              <a:lnSpc>
                <a:spcPct val="110000"/>
              </a:lnSpc>
            </a:pPr>
            <a:r>
              <a:rPr lang="en-US" altLang="ko-KR" dirty="0" smtClean="0"/>
              <a:t>    -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electrons scatter </a:t>
            </a:r>
            <a:r>
              <a:rPr lang="en-US" altLang="ko-KR" dirty="0" smtClean="0"/>
              <a:t>readily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in air </a:t>
            </a:r>
            <a:r>
              <a:rPr lang="en-US" altLang="ko-KR" dirty="0" smtClean="0">
                <a:sym typeface="Wingdings" pitchFamily="2" charset="2"/>
              </a:rPr>
              <a:t> m</a:t>
            </a:r>
            <a:r>
              <a:rPr lang="en-US" altLang="ko-KR" dirty="0" smtClean="0"/>
              <a:t>ust be achieved close to the skin surface of the patient</a:t>
            </a:r>
          </a:p>
          <a:p>
            <a:pPr marL="541338" indent="-541338">
              <a:lnSpc>
                <a:spcPct val="110000"/>
              </a:lnSpc>
            </a:pPr>
            <a:r>
              <a:rPr lang="en-US" altLang="ko-KR" dirty="0" smtClean="0"/>
              <a:t>    - scattering of electrons from the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collimator</a:t>
            </a:r>
            <a:r>
              <a:rPr lang="en-US" altLang="ko-KR" dirty="0" smtClean="0"/>
              <a:t> surfaces and movable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jaws</a:t>
            </a:r>
          </a:p>
          <a:p>
            <a:pPr marL="541338" indent="-541338">
              <a:lnSpc>
                <a:spcPct val="110000"/>
              </a:lnSpc>
            </a:pPr>
            <a:r>
              <a:rPr lang="en-US" altLang="ko-KR" dirty="0" smtClean="0"/>
              <a:t>    -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Dose rate </a:t>
            </a:r>
            <a:r>
              <a:rPr lang="en-US" altLang="ko-KR" dirty="0" smtClean="0"/>
              <a:t>can change by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factor of 2 or 3 as jaws are fully opened</a:t>
            </a:r>
          </a:p>
          <a:p>
            <a:pPr marL="541338" indent="-541338">
              <a:lnSpc>
                <a:spcPct val="110000"/>
              </a:lnSpc>
            </a:pPr>
            <a:r>
              <a:rPr lang="en-US" altLang="ko-KR" dirty="0" smtClean="0"/>
              <a:t>    -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Output  critically depends on the surface area of the collimator</a:t>
            </a:r>
          </a:p>
          <a:p>
            <a:pPr marL="803275" indent="-803275">
              <a:lnSpc>
                <a:spcPct val="110000"/>
              </a:lnSpc>
            </a:pPr>
            <a:r>
              <a:rPr lang="en-US" altLang="ko-KR" dirty="0" smtClean="0">
                <a:sym typeface="Wingdings" pitchFamily="2" charset="2"/>
              </a:rPr>
              <a:t>       wide open jaws + auxiliary collimator (as trimmers, sometimes cones) down to the skin surface</a:t>
            </a:r>
          </a:p>
          <a:p>
            <a:pPr marL="803275" indent="-803275">
              <a:lnSpc>
                <a:spcPct val="11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803275" indent="-803275">
              <a:lnSpc>
                <a:spcPct val="110000"/>
              </a:lnSpc>
            </a:pPr>
            <a:r>
              <a:rPr lang="en-US" altLang="ko-KR" b="1" dirty="0" smtClean="0">
                <a:sym typeface="Wingdings" pitchFamily="2" charset="2"/>
              </a:rPr>
              <a:t>H. Gantry</a:t>
            </a:r>
          </a:p>
          <a:p>
            <a:pPr marL="269875" indent="-269875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Isocenter</a:t>
            </a:r>
            <a:r>
              <a:rPr lang="en-US" altLang="ko-KR" dirty="0" smtClean="0">
                <a:sym typeface="Wingdings" pitchFamily="2" charset="2"/>
              </a:rPr>
              <a:t>: the point of intersection of the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collimator axis </a:t>
            </a:r>
            <a:r>
              <a:rPr lang="en-US" altLang="ko-KR" dirty="0" smtClean="0">
                <a:sym typeface="Wingdings" pitchFamily="2" charset="2"/>
              </a:rPr>
              <a:t>and the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axis of gantry rotation</a:t>
            </a:r>
          </a:p>
          <a:p>
            <a:pPr marL="269875" indent="-269875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err="1" smtClean="0">
                <a:sym typeface="Wingdings" pitchFamily="2" charset="2"/>
              </a:rPr>
              <a:t>Isocentric</a:t>
            </a:r>
            <a:r>
              <a:rPr lang="en-US" altLang="ko-KR" dirty="0" smtClean="0">
                <a:sym typeface="Wingdings" pitchFamily="2" charset="2"/>
              </a:rPr>
              <a:t> treatment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3069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395536" y="1124744"/>
            <a:ext cx="8534400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ko-KR" dirty="0" smtClean="0"/>
              <a:t>Evacuated/gas </a:t>
            </a:r>
            <a:r>
              <a:rPr lang="en-US" altLang="ko-KR" dirty="0"/>
              <a:t>filled metallic structure used in transmission of microwaves. </a:t>
            </a:r>
          </a:p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ko-KR" dirty="0"/>
              <a:t>Propagation-Maxwell’s </a:t>
            </a:r>
            <a:r>
              <a:rPr lang="en-US" altLang="ko-KR" dirty="0" err="1"/>
              <a:t>eqs</a:t>
            </a:r>
            <a:r>
              <a:rPr lang="en-US" altLang="ko-KR" dirty="0"/>
              <a:t> &amp; boundary condition at the wall : Et=0, </a:t>
            </a:r>
            <a:r>
              <a:rPr lang="en-US" altLang="ko-KR" dirty="0" err="1"/>
              <a:t>Hn</a:t>
            </a:r>
            <a:r>
              <a:rPr lang="en-US" altLang="ko-KR" dirty="0"/>
              <a:t>=0 </a:t>
            </a:r>
          </a:p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ko-KR" b="1" u="sng" dirty="0"/>
              <a:t>Uniform waveguide</a:t>
            </a:r>
            <a:r>
              <a:rPr lang="en-US" altLang="ko-KR" b="1" dirty="0"/>
              <a:t>:</a:t>
            </a:r>
            <a:r>
              <a:rPr lang="en-US" altLang="ko-KR" dirty="0"/>
              <a:t> simple cylindrical metal tube-can not be used for electron acceleration in a </a:t>
            </a:r>
            <a:r>
              <a:rPr lang="en-US" altLang="ko-KR" dirty="0" err="1"/>
              <a:t>linac</a:t>
            </a:r>
            <a:r>
              <a:rPr lang="en-US" altLang="ko-KR" dirty="0"/>
              <a:t>. ( </a:t>
            </a:r>
            <a:r>
              <a:rPr lang="en-US" altLang="ko-KR" dirty="0" err="1"/>
              <a:t>v</a:t>
            </a:r>
            <a:r>
              <a:rPr lang="en-US" altLang="ko-KR" baseline="-20000" dirty="0" err="1"/>
              <a:t>ph</a:t>
            </a:r>
            <a:r>
              <a:rPr lang="en-US" altLang="ko-KR" dirty="0"/>
              <a:t>&gt;C)</a:t>
            </a:r>
          </a:p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ko-KR" b="1" u="sng" dirty="0"/>
              <a:t>Loaded wave guide</a:t>
            </a:r>
            <a:r>
              <a:rPr lang="en-US" altLang="ko-KR" dirty="0"/>
              <a:t>: uniform wave </a:t>
            </a:r>
            <a:r>
              <a:rPr lang="en-US" altLang="ko-KR" dirty="0" err="1"/>
              <a:t>guide+periodic</a:t>
            </a:r>
            <a:r>
              <a:rPr lang="en-US" altLang="ko-KR" dirty="0"/>
              <a:t> perturbation to make </a:t>
            </a:r>
            <a:r>
              <a:rPr lang="en-US" altLang="ko-KR" dirty="0" err="1"/>
              <a:t>v</a:t>
            </a:r>
            <a:r>
              <a:rPr lang="en-US" altLang="ko-KR" baseline="-20000" dirty="0" err="1"/>
              <a:t>ph</a:t>
            </a:r>
            <a:r>
              <a:rPr lang="en-US" altLang="ko-KR" dirty="0"/>
              <a:t>&lt;C &amp; enable the electron to follow the electric field pattern.</a:t>
            </a:r>
          </a:p>
          <a:p>
            <a:pPr marL="631825" indent="-631825">
              <a:spcBef>
                <a:spcPct val="50000"/>
              </a:spcBef>
            </a:pPr>
            <a:r>
              <a:rPr lang="en-US" altLang="ko-KR" dirty="0"/>
              <a:t>    </a:t>
            </a:r>
            <a:r>
              <a:rPr lang="en-US" altLang="ko-KR" dirty="0" smtClean="0"/>
              <a:t>- Exist </a:t>
            </a:r>
            <a:r>
              <a:rPr lang="en-US" altLang="ko-KR" dirty="0"/>
              <a:t>a series of cavities: s-band (2856 MHz) cavity size=10cm diameter, 2.5-5cm in length.</a:t>
            </a:r>
          </a:p>
          <a:p>
            <a:pPr marL="631825" indent="-631825">
              <a:spcBef>
                <a:spcPct val="50000"/>
              </a:spcBef>
            </a:pPr>
            <a:r>
              <a:rPr lang="en-US" altLang="ko-KR" dirty="0"/>
              <a:t>    - purpose of cavities:* to couple &amp; distribute micro-power * to provide a suitable E pattern with </a:t>
            </a:r>
            <a:r>
              <a:rPr lang="en-US" altLang="ko-KR" dirty="0" err="1"/>
              <a:t>Vph</a:t>
            </a:r>
            <a:r>
              <a:rPr lang="en-US" altLang="ko-KR" dirty="0"/>
              <a:t>&lt;C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dirty="0"/>
          </a:p>
          <a:p>
            <a:pPr>
              <a:spcBef>
                <a:spcPct val="50000"/>
              </a:spcBef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Properties of waveguide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2" name="Object 1024"/>
          <p:cNvGraphicFramePr>
            <a:graphicFrameLocks noChangeAspect="1"/>
          </p:cNvGraphicFramePr>
          <p:nvPr/>
        </p:nvGraphicFramePr>
        <p:xfrm>
          <a:off x="1371600" y="1905000"/>
          <a:ext cx="5715000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5" name="비트맵 이미지" r:id="rId3" imgW="4600000" imgH="5191850" progId="PBrush">
                  <p:embed/>
                </p:oleObj>
              </mc:Choice>
              <mc:Fallback>
                <p:oleObj name="비트맵 이미지" r:id="rId3" imgW="4600000" imgH="5191850" progId="PBrush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05000"/>
                        <a:ext cx="5715000" cy="435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" name="Text Box 3"/>
          <p:cNvSpPr txBox="1">
            <a:spLocks noChangeArrowheads="1"/>
          </p:cNvSpPr>
          <p:nvPr/>
        </p:nvSpPr>
        <p:spPr bwMode="auto">
          <a:xfrm>
            <a:off x="762000" y="1089422"/>
            <a:ext cx="7467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Traveling electric field pattern &amp; charge distribution (a) for a uniform waveguide (b)disk-loaded waveguide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2"/>
          <p:cNvSpPr txBox="1">
            <a:spLocks noChangeArrowheads="1"/>
          </p:cNvSpPr>
          <p:nvPr/>
        </p:nvSpPr>
        <p:spPr bwMode="auto">
          <a:xfrm>
            <a:off x="381000" y="764704"/>
            <a:ext cx="8229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 dirty="0" smtClean="0"/>
              <a:t>1</a:t>
            </a:r>
            <a:r>
              <a:rPr lang="en-US" altLang="ko-KR" b="1" dirty="0"/>
              <a:t>)</a:t>
            </a:r>
            <a:r>
              <a:rPr lang="en-US" altLang="ko-KR" dirty="0"/>
              <a:t> </a:t>
            </a:r>
            <a:r>
              <a:rPr lang="en-US" altLang="ko-KR" b="1" dirty="0"/>
              <a:t>Traveling wave</a:t>
            </a:r>
            <a:r>
              <a:rPr lang="en-US" altLang="ko-KR" dirty="0"/>
              <a:t>: microwave enter @ gun side. Propagate to the high E end- absorbed without any reflection OR exit the waveguide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695437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5756" y="4864306"/>
            <a:ext cx="5072707" cy="75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3838" y="5584386"/>
            <a:ext cx="4982618" cy="796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520" y="116632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Traveling wave structure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pic>
        <p:nvPicPr>
          <p:cNvPr id="125954" name="Picture 2" descr="The International Linear Collider Christopher Nantista SLAC SUL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1"/>
          <a:stretch/>
        </p:blipFill>
        <p:spPr bwMode="auto">
          <a:xfrm>
            <a:off x="755576" y="1628800"/>
            <a:ext cx="764177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41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2"/>
          <p:cNvSpPr txBox="1">
            <a:spLocks noChangeArrowheads="1"/>
          </p:cNvSpPr>
          <p:nvPr/>
        </p:nvSpPr>
        <p:spPr bwMode="auto">
          <a:xfrm>
            <a:off x="533400" y="381000"/>
            <a:ext cx="807720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 dirty="0"/>
              <a:t>2)Standing wave</a:t>
            </a:r>
          </a:p>
          <a:p>
            <a:pPr marL="268288" indent="-268288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/>
              <a:t>Both ends is terminated with a conducting disk to reflect the </a:t>
            </a:r>
            <a:r>
              <a:rPr lang="en-US" altLang="ko-KR" dirty="0" err="1"/>
              <a:t>micropower</a:t>
            </a:r>
            <a:r>
              <a:rPr lang="en-US" altLang="ko-KR" dirty="0"/>
              <a:t> with </a:t>
            </a:r>
            <a:r>
              <a:rPr lang="en-US" altLang="ko-KR" dirty="0">
                <a:sym typeface="Symbol" pitchFamily="18" charset="2"/>
              </a:rPr>
              <a:t>/2 phase change.-&gt;build up standing wave.</a:t>
            </a:r>
            <a:endParaRPr lang="en-US" altLang="ko-KR" dirty="0"/>
          </a:p>
        </p:txBody>
      </p:sp>
      <p:graphicFrame>
        <p:nvGraphicFramePr>
          <p:cNvPr id="189440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229001"/>
              </p:ext>
            </p:extLst>
          </p:nvPr>
        </p:nvGraphicFramePr>
        <p:xfrm>
          <a:off x="467544" y="1851665"/>
          <a:ext cx="62484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4" name="비트맵 이미지" r:id="rId3" imgW="5087060" imgH="2695951" progId="PBrush">
                  <p:embed/>
                </p:oleObj>
              </mc:Choice>
              <mc:Fallback>
                <p:oleObj name="비트맵 이미지" r:id="rId3" imgW="5087060" imgH="2695951" progId="PBrush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851665"/>
                        <a:ext cx="62484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611560" y="5373216"/>
            <a:ext cx="75615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No electric field in the coupling cavity only for coupling</a:t>
            </a:r>
            <a:r>
              <a:rPr lang="en-US" altLang="ko-KR" dirty="0">
                <a:sym typeface="Wingdings" pitchFamily="2" charset="2"/>
              </a:rPr>
              <a:t> effectively shortening the length of the waveguide.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pic>
        <p:nvPicPr>
          <p:cNvPr id="6" name="Picture 4" descr="We've seen a number of examples of technology transfer in particle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9" t="18541" r="27867" b="17200"/>
          <a:stretch/>
        </p:blipFill>
        <p:spPr bwMode="auto">
          <a:xfrm>
            <a:off x="6876256" y="2222496"/>
            <a:ext cx="2078195" cy="235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123" name="Picture 3" descr="D:\공부\칸책_이미지\fig_03-0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228" y="1785555"/>
            <a:ext cx="4540145" cy="3096344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611560" y="908720"/>
            <a:ext cx="792088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latin typeface="+mj-lt"/>
              </a:rPr>
              <a:t> result of </a:t>
            </a:r>
            <a:r>
              <a:rPr lang="en-US" altLang="ko-KR" dirty="0" err="1" smtClean="0">
                <a:latin typeface="+mj-lt"/>
              </a:rPr>
              <a:t>radiative</a:t>
            </a:r>
            <a:r>
              <a:rPr lang="en-US" altLang="ko-KR" dirty="0" smtClean="0">
                <a:latin typeface="+mj-lt"/>
              </a:rPr>
              <a:t> </a:t>
            </a:r>
            <a:r>
              <a:rPr lang="en-US" altLang="ko-KR" dirty="0" smtClean="0">
                <a:solidFill>
                  <a:srgbClr val="CC3300"/>
                </a:solidFill>
                <a:latin typeface="+mj-lt"/>
              </a:rPr>
              <a:t>“collision”(interaction)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rgbClr val="CC3300"/>
                </a:solidFill>
                <a:latin typeface="+mj-lt"/>
              </a:rPr>
              <a:t>                           between a high-speed electron and a nucleus</a:t>
            </a:r>
            <a:endParaRPr lang="en-US" altLang="ko-KR" dirty="0">
              <a:solidFill>
                <a:srgbClr val="CC330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44624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3200" dirty="0" smtClean="0"/>
              <a:t>3. </a:t>
            </a:r>
            <a:r>
              <a:rPr lang="en-US" altLang="ko-KR" sz="3200" dirty="0" err="1" smtClean="0"/>
              <a:t>Bremsstrahlung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radiaiton</a:t>
            </a:r>
            <a:endParaRPr lang="ko-KR" altLang="en-US" sz="3200" dirty="0"/>
          </a:p>
        </p:txBody>
      </p:sp>
      <p:sp>
        <p:nvSpPr>
          <p:cNvPr id="8" name="직사각형 7"/>
          <p:cNvSpPr/>
          <p:nvPr/>
        </p:nvSpPr>
        <p:spPr>
          <a:xfrm>
            <a:off x="3851920" y="2231034"/>
            <a:ext cx="52920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>
                <a:latin typeface="+mj-lt"/>
              </a:rPr>
              <a:t> High speed </a:t>
            </a:r>
            <a:r>
              <a:rPr lang="en-US" altLang="ko-KR" b="1" dirty="0" smtClean="0">
                <a:latin typeface="+mj-lt"/>
              </a:rPr>
              <a:t>e</a:t>
            </a:r>
            <a:r>
              <a:rPr lang="en-US" altLang="ko-KR" dirty="0" smtClean="0">
                <a:latin typeface="+mj-lt"/>
              </a:rPr>
              <a:t> + Nucleus: Coulomb Interaction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>
                <a:latin typeface="+mj-lt"/>
              </a:rPr>
              <a:t>    </a:t>
            </a:r>
            <a:r>
              <a:rPr lang="en-US" altLang="ko-KR" dirty="0" smtClean="0">
                <a:latin typeface="+mj-lt"/>
              </a:rPr>
              <a:t>- Reduced </a:t>
            </a:r>
            <a:r>
              <a:rPr lang="en-US" altLang="ko-KR" dirty="0" smtClean="0">
                <a:latin typeface="+mj-lt"/>
              </a:rPr>
              <a:t>speed of </a:t>
            </a:r>
            <a:r>
              <a:rPr lang="en-US" altLang="ko-KR" b="1" dirty="0" smtClean="0">
                <a:latin typeface="+mj-lt"/>
              </a:rPr>
              <a:t>e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>
                <a:latin typeface="+mj-lt"/>
              </a:rPr>
              <a:t>    </a:t>
            </a:r>
            <a:r>
              <a:rPr lang="en-US" altLang="ko-KR" dirty="0" smtClean="0">
                <a:latin typeface="+mj-lt"/>
              </a:rPr>
              <a:t>- Reduced </a:t>
            </a:r>
            <a:r>
              <a:rPr lang="en-US" altLang="ko-KR" dirty="0" smtClean="0">
                <a:latin typeface="+mj-lt"/>
              </a:rPr>
              <a:t>kinetic energy of </a:t>
            </a:r>
            <a:r>
              <a:rPr lang="en-US" altLang="ko-KR" b="1" dirty="0" smtClean="0">
                <a:latin typeface="+mj-lt"/>
              </a:rPr>
              <a:t>e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>
                <a:latin typeface="+mj-lt"/>
              </a:rPr>
              <a:t>    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>
                <a:latin typeface="+mj-lt"/>
                <a:sym typeface="Wingdings" pitchFamily="2" charset="2"/>
              </a:rPr>
              <a:t> </a:t>
            </a:r>
            <a:r>
              <a:rPr lang="en-US" altLang="ko-KR" dirty="0" smtClean="0">
                <a:latin typeface="+mj-lt"/>
              </a:rPr>
              <a:t>electromagnetic radiation (continuous energy)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63216" y="6237312"/>
            <a:ext cx="7056784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Maximum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bremsstrahlung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energy is initial energy of electron</a:t>
            </a:r>
          </a:p>
        </p:txBody>
      </p:sp>
      <p:pic>
        <p:nvPicPr>
          <p:cNvPr id="129026" name="Picture 2" descr="bremsstrahlung interacti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16734"/>
            <a:ext cx="3758089" cy="22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pic>
        <p:nvPicPr>
          <p:cNvPr id="124934" name="Picture 6" descr="Waveguide Theory | SpringerL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89" y="658416"/>
            <a:ext cx="5184251" cy="331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36" name="Picture 8" descr="Linac present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8"/>
          <a:stretch/>
        </p:blipFill>
        <p:spPr bwMode="auto">
          <a:xfrm>
            <a:off x="1907704" y="4365104"/>
            <a:ext cx="6076950" cy="18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382000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8288" indent="-268288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RF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power can be supplied at any convenient point</a:t>
            </a:r>
            <a:r>
              <a:rPr lang="en-US" altLang="ko-KR" dirty="0"/>
              <a:t>.</a:t>
            </a:r>
          </a:p>
          <a:p>
            <a:pPr marL="268288" indent="-268288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Side coupling</a:t>
            </a:r>
            <a:r>
              <a:rPr lang="en-US" altLang="ko-KR" dirty="0"/>
              <a:t> cavity can shorten the waveguide length</a:t>
            </a:r>
          </a:p>
          <a:p>
            <a:pPr marL="268288" indent="-268288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 field </a:t>
            </a:r>
            <a:r>
              <a:rPr lang="en-US" altLang="ko-KR" dirty="0"/>
              <a:t>in the guide is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constant</a:t>
            </a:r>
            <a:r>
              <a:rPr lang="en-US" altLang="ko-KR" dirty="0"/>
              <a:t> in the standing </a:t>
            </a:r>
            <a:r>
              <a:rPr lang="en-US" altLang="ko-KR" dirty="0" err="1"/>
              <a:t>wg</a:t>
            </a:r>
            <a:r>
              <a:rPr lang="en-US" altLang="ko-KR" dirty="0"/>
              <a:t>, but E field is attenuated in a traveling </a:t>
            </a:r>
            <a:r>
              <a:rPr lang="en-US" altLang="ko-KR" dirty="0" err="1"/>
              <a:t>wg</a:t>
            </a:r>
            <a:r>
              <a:rPr lang="en-US" altLang="ko-KR" dirty="0"/>
              <a:t>.</a:t>
            </a:r>
          </a:p>
          <a:p>
            <a:pPr marL="268288" indent="-268288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/>
              <a:t>For a given microwave peak power </a:t>
            </a:r>
            <a:r>
              <a:rPr lang="en-US" altLang="ko-KR" dirty="0" smtClean="0"/>
              <a:t>level (typical </a:t>
            </a:r>
            <a:r>
              <a:rPr lang="en-US" altLang="ko-KR" dirty="0"/>
              <a:t>2.5 MW) </a:t>
            </a:r>
          </a:p>
          <a:p>
            <a:pPr marL="268288" indent="-268288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/>
              <a:t>standing wave structure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higher electron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energy / length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268288" indent="-268288">
              <a:spcBef>
                <a:spcPct val="50000"/>
              </a:spcBef>
            </a:pPr>
            <a:r>
              <a:rPr lang="en-US" altLang="ko-KR" dirty="0"/>
              <a:t>              20 </a:t>
            </a:r>
            <a:r>
              <a:rPr lang="en-US" altLang="ko-KR" dirty="0" err="1"/>
              <a:t>MeV</a:t>
            </a:r>
            <a:r>
              <a:rPr lang="en-US" altLang="ko-KR" dirty="0"/>
              <a:t>/m                    5MeV/m</a:t>
            </a:r>
          </a:p>
          <a:p>
            <a:pPr marL="268288" indent="-268288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Need more</a:t>
            </a:r>
            <a:r>
              <a:rPr lang="en-US" altLang="ko-KR" dirty="0"/>
              <a:t> mean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RF power </a:t>
            </a:r>
            <a:r>
              <a:rPr lang="en-US" altLang="ko-KR" dirty="0"/>
              <a:t>(25%) in standing </a:t>
            </a:r>
            <a:r>
              <a:rPr lang="en-US" altLang="ko-KR" dirty="0" smtClean="0"/>
              <a:t>WG.</a:t>
            </a:r>
            <a:endParaRPr lang="en-US" altLang="ko-KR" dirty="0"/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67544" y="980728"/>
            <a:ext cx="8064896" cy="5400600"/>
            <a:chOff x="467544" y="980728"/>
            <a:chExt cx="8064896" cy="5400600"/>
          </a:xfrm>
        </p:grpSpPr>
        <p:pic>
          <p:nvPicPr>
            <p:cNvPr id="9830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560" y="980728"/>
              <a:ext cx="7705725" cy="5343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467544" y="5877272"/>
              <a:ext cx="115212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308304" y="3356992"/>
              <a:ext cx="1224136" cy="1296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Bending magnet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Bending magnet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55576" y="764704"/>
            <a:ext cx="7344816" cy="5717475"/>
            <a:chOff x="755576" y="764704"/>
            <a:chExt cx="7344816" cy="5717475"/>
          </a:xfrm>
        </p:grpSpPr>
        <p:pic>
          <p:nvPicPr>
            <p:cNvPr id="9933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1600" y="764704"/>
              <a:ext cx="7128792" cy="57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755576" y="5949280"/>
              <a:ext cx="108012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08104" y="5373216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8000"/>
                </a:solidFill>
              </a:rPr>
              <a:t>Focusing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and</a:t>
            </a:r>
          </a:p>
          <a:p>
            <a:r>
              <a:rPr lang="en-US" altLang="ko-KR" sz="1200" b="1" dirty="0" smtClean="0">
                <a:solidFill>
                  <a:srgbClr val="808000"/>
                </a:solidFill>
              </a:rPr>
              <a:t>steering</a:t>
            </a:r>
          </a:p>
          <a:p>
            <a:r>
              <a:rPr lang="en-US" altLang="ko-KR" sz="1200" b="1" dirty="0" smtClean="0"/>
              <a:t>magnets</a:t>
            </a:r>
            <a:endParaRPr lang="ko-KR" alt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23928" y="3368025"/>
            <a:ext cx="1073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9999"/>
                </a:solidFill>
              </a:rPr>
              <a:t>X-ray target</a:t>
            </a:r>
            <a:endParaRPr lang="ko-KR" altLang="en-US" sz="1200" b="1" dirty="0">
              <a:solidFill>
                <a:srgbClr val="009999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C:\MyDocuments\lecture\FIGTURE_FILES\기러기\f7-14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" y="71414"/>
            <a:ext cx="9001157" cy="6715149"/>
          </a:xfrm>
          <a:prstGeom prst="rect">
            <a:avLst/>
          </a:prstGeom>
          <a:noFill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120491" y="548680"/>
            <a:ext cx="4699981" cy="5937941"/>
            <a:chOff x="3779912" y="548680"/>
            <a:chExt cx="4699981" cy="5937941"/>
          </a:xfrm>
        </p:grpSpPr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67944" y="548680"/>
              <a:ext cx="3635474" cy="5937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3923928" y="908720"/>
              <a:ext cx="648072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79912" y="4581128"/>
              <a:ext cx="648072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44208" y="3212976"/>
              <a:ext cx="20356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rgbClr val="FF00FF"/>
                  </a:solidFill>
                </a:rPr>
                <a:t>ionization chambers</a:t>
              </a:r>
              <a:endParaRPr lang="ko-KR" altLang="en-US" sz="1500" b="1" dirty="0">
                <a:solidFill>
                  <a:srgbClr val="FF00FF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3528" y="1135980"/>
            <a:ext cx="3170967" cy="4813300"/>
            <a:chOff x="323528" y="1124744"/>
            <a:chExt cx="3170967" cy="4813300"/>
          </a:xfrm>
        </p:grpSpPr>
        <p:pic>
          <p:nvPicPr>
            <p:cNvPr id="9728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1124744"/>
              <a:ext cx="2286000" cy="4813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555776" y="3177843"/>
              <a:ext cx="9387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rgbClr val="008000"/>
                  </a:solidFill>
                </a:rPr>
                <a:t>carousel</a:t>
              </a:r>
              <a:endParaRPr lang="ko-KR" altLang="en-US" sz="1500" b="1" dirty="0">
                <a:solidFill>
                  <a:srgbClr val="008000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304800" y="685800"/>
            <a:ext cx="8458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 u="sng">
                <a:solidFill>
                  <a:schemeClr val="accent2"/>
                </a:solidFill>
              </a:rPr>
              <a:t>Accelerating wave guide</a:t>
            </a:r>
          </a:p>
          <a:p>
            <a:pPr>
              <a:spcBef>
                <a:spcPct val="50000"/>
              </a:spcBef>
            </a:pPr>
            <a:r>
              <a:rPr lang="en-US" altLang="ko-KR"/>
              <a:t>Length: ~30cm for 4MeV, ~150cm at 25 MeV</a:t>
            </a:r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683840" y="586798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4-6MeV: No wave beam transport, no electron therapy option.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793474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Text Box 3"/>
          <p:cNvSpPr txBox="1">
            <a:spLocks noChangeArrowheads="1"/>
          </p:cNvSpPr>
          <p:nvPr/>
        </p:nvSpPr>
        <p:spPr bwMode="auto">
          <a:xfrm>
            <a:off x="457200" y="457200"/>
            <a:ext cx="8305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Wave guide for electron energy 8-15 MeV( intermediate energy), 15-30 MeV ( high energy)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pic>
        <p:nvPicPr>
          <p:cNvPr id="20503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60848"/>
            <a:ext cx="7292801" cy="388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2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8387834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981200"/>
            <a:ext cx="7772400" cy="408305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Energy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determined by amount of </a:t>
            </a:r>
            <a:r>
              <a:rPr kumimoji="0" lang="en-US" altLang="ko-KR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RF power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kumimoji="0" lang="en-US" altLang="ko-KR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 of electrons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injected. This ratio must be correct in order to pass through bend magnet energy slits.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Bend Magnet Shunt current  and fixed +/- 3% Energy Slits pass only electrons of proper energy. The electrons outside this window strike the energy slits and are converted to heat.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68" y="764704"/>
            <a:ext cx="6229672" cy="454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96" y="3861048"/>
            <a:ext cx="1619171" cy="12348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11170" r="15179" b="10093"/>
          <a:stretch/>
        </p:blipFill>
        <p:spPr>
          <a:xfrm>
            <a:off x="6704056" y="999211"/>
            <a:ext cx="1108304" cy="97301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883096" y="2041103"/>
            <a:ext cx="1556816" cy="1330350"/>
            <a:chOff x="6883096" y="2041103"/>
            <a:chExt cx="1556816" cy="13303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096" y="2338734"/>
              <a:ext cx="1556816" cy="10327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62944" y="2041103"/>
              <a:ext cx="5645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Unity</a:t>
              </a:r>
              <a:endPara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805689" y="657635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Halcyon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56645" y="5145167"/>
            <a:ext cx="1687898" cy="1485945"/>
            <a:chOff x="5934601" y="5085184"/>
            <a:chExt cx="1687898" cy="148594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082" y="5373216"/>
              <a:ext cx="1599214" cy="119791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34601" y="5085184"/>
              <a:ext cx="168789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MRIDIAN (</a:t>
              </a:r>
              <a:r>
                <a:rPr lang="en-US" altLang="ko-KR" sz="13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ViewRay</a:t>
              </a:r>
              <a:r>
                <a:rPr lang="en-US" altLang="ko-KR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75789" y="5190864"/>
            <a:ext cx="1503938" cy="1380265"/>
            <a:chOff x="2520284" y="5341210"/>
            <a:chExt cx="1503938" cy="1380265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78110" y="5641355"/>
              <a:ext cx="144611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2520284" y="5341210"/>
              <a:ext cx="141417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Theratron</a:t>
              </a:r>
              <a:r>
                <a:rPr lang="en-US" altLang="ko-KR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(Co-60)</a:t>
              </a:r>
              <a:endPara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52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Picture 2" descr="D:\공부\칸책_이미지\fig_03-007.jpg"/>
          <p:cNvPicPr>
            <a:picLocks noChangeAspect="1" noChangeArrowheads="1"/>
          </p:cNvPicPr>
          <p:nvPr/>
        </p:nvPicPr>
        <p:blipFill>
          <a:blip r:embed="rId2" cstate="print"/>
          <a:srcRect b="4000"/>
          <a:stretch>
            <a:fillRect/>
          </a:stretch>
        </p:blipFill>
        <p:spPr bwMode="auto">
          <a:xfrm>
            <a:off x="4860032" y="1052736"/>
            <a:ext cx="3894156" cy="3456384"/>
          </a:xfrm>
          <a:prstGeom prst="rect">
            <a:avLst/>
          </a:prstGeom>
          <a:noFill/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23528" y="476672"/>
            <a:ext cx="8424936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the </a:t>
            </a:r>
            <a:r>
              <a:rPr lang="en-US" altLang="ko-KR" dirty="0">
                <a:solidFill>
                  <a:srgbClr val="CC3300"/>
                </a:solidFill>
              </a:rPr>
              <a:t>direction of emission</a:t>
            </a:r>
            <a:r>
              <a:rPr lang="en-US" altLang="ko-KR" dirty="0"/>
              <a:t> of </a:t>
            </a:r>
            <a:r>
              <a:rPr lang="en-US" altLang="ko-KR" dirty="0" err="1"/>
              <a:t>bremsstrahlung</a:t>
            </a:r>
            <a:r>
              <a:rPr lang="en-US" altLang="ko-KR" dirty="0"/>
              <a:t> photons </a:t>
            </a:r>
            <a:r>
              <a:rPr lang="en-US" altLang="ko-KR" dirty="0">
                <a:solidFill>
                  <a:srgbClr val="CC3300"/>
                </a:solidFill>
              </a:rPr>
              <a:t>depends </a:t>
            </a:r>
            <a:r>
              <a:rPr lang="en-US" altLang="ko-KR" dirty="0" smtClean="0">
                <a:solidFill>
                  <a:srgbClr val="CC3300"/>
                </a:solidFill>
              </a:rPr>
              <a:t>on the </a:t>
            </a:r>
            <a:r>
              <a:rPr lang="en-US" altLang="ko-KR" dirty="0">
                <a:solidFill>
                  <a:srgbClr val="CC3300"/>
                </a:solidFill>
              </a:rPr>
              <a:t>energy of the incident </a:t>
            </a:r>
            <a:r>
              <a:rPr lang="en-US" altLang="ko-KR" dirty="0" smtClean="0">
                <a:solidFill>
                  <a:srgbClr val="CC3300"/>
                </a:solidFill>
              </a:rPr>
              <a:t>electrons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Megavoltage x-ray tube: transmission type target</a:t>
            </a:r>
          </a:p>
          <a:p>
            <a:pPr marL="268288" indent="-268288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dirty="0" smtClean="0"/>
              <a:t>Low-voltage x-ray tube: reflection type target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789040"/>
            <a:ext cx="2630043" cy="61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 t="5769" r="2782"/>
          <a:stretch>
            <a:fillRect/>
          </a:stretch>
        </p:blipFill>
        <p:spPr bwMode="auto">
          <a:xfrm>
            <a:off x="903426" y="5085184"/>
            <a:ext cx="251644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13"/>
          <p:cNvGrpSpPr/>
          <p:nvPr/>
        </p:nvGrpSpPr>
        <p:grpSpPr>
          <a:xfrm>
            <a:off x="4572000" y="5085184"/>
            <a:ext cx="3888432" cy="1152128"/>
            <a:chOff x="4499992" y="4869160"/>
            <a:chExt cx="3888432" cy="1152128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000" y="4943502"/>
              <a:ext cx="3816424" cy="1077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4499992" y="4869160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55576" y="4653136"/>
            <a:ext cx="235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low energy x-ray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88024" y="4653136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high energy x-ray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11560" y="4653136"/>
            <a:ext cx="3024336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99992" y="4581128"/>
            <a:ext cx="3816424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Flattening filter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2676"/>
          <a:stretch/>
        </p:blipFill>
        <p:spPr>
          <a:xfrm>
            <a:off x="467544" y="980728"/>
            <a:ext cx="8159597" cy="504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5940851"/>
            <a:ext cx="2376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Pb</a:t>
            </a:r>
            <a:r>
              <a:rPr lang="en-US" altLang="ko-KR" sz="1200" dirty="0" smtClean="0"/>
              <a:t> for Low E</a:t>
            </a:r>
          </a:p>
          <a:p>
            <a:r>
              <a:rPr lang="en-US" altLang="ko-KR" sz="1200" dirty="0" err="1" smtClean="0"/>
              <a:t>Pb</a:t>
            </a:r>
            <a:r>
              <a:rPr lang="en-US" altLang="ko-KR" sz="1200" dirty="0" smtClean="0"/>
              <a:t> or W up to 15 MeV</a:t>
            </a:r>
          </a:p>
          <a:p>
            <a:r>
              <a:rPr lang="en-US" altLang="ko-KR" sz="1200" dirty="0" smtClean="0"/>
              <a:t>Fe and </a:t>
            </a:r>
            <a:r>
              <a:rPr lang="en-US" altLang="ko-KR" sz="1200" dirty="0" err="1" smtClean="0"/>
              <a:t>Pb</a:t>
            </a:r>
            <a:r>
              <a:rPr lang="en-US" altLang="ko-KR" sz="1200" dirty="0" smtClean="0"/>
              <a:t> core for 20~25 MeV</a:t>
            </a:r>
          </a:p>
          <a:p>
            <a:r>
              <a:rPr lang="en-US" altLang="ko-KR" sz="1200" dirty="0" smtClean="0"/>
              <a:t>Al or Fe for higher 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26712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Flattening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328" y="954046"/>
            <a:ext cx="20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Flattened beams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3328" y="2921130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FFF beams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1056" y="1339634"/>
            <a:ext cx="4958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Make dose calculation for simple algorithms easier</a:t>
            </a:r>
          </a:p>
          <a:p>
            <a:r>
              <a:rPr lang="en-US" altLang="ko-KR" sz="1600" dirty="0" smtClean="0"/>
              <a:t>So much head scatter</a:t>
            </a:r>
          </a:p>
          <a:p>
            <a:r>
              <a:rPr lang="en-US" altLang="ko-KR" sz="1600" dirty="0" smtClean="0"/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sym typeface="Wingdings" panose="05000000000000000000" pitchFamily="2" charset="2"/>
              </a:rPr>
              <a:t>o</a:t>
            </a:r>
            <a:r>
              <a:rPr lang="en-US" altLang="ko-KR" sz="1600" dirty="0" smtClean="0"/>
              <a:t>utput factor can vary with FS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328" y="3379635"/>
            <a:ext cx="6309291" cy="334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Cyber knife, </a:t>
            </a:r>
            <a:r>
              <a:rPr lang="en-US" altLang="ko-KR" sz="1600" dirty="0" err="1" smtClean="0"/>
              <a:t>Tomotherapy</a:t>
            </a:r>
            <a:r>
              <a:rPr lang="en-US" altLang="ko-KR" sz="1600" dirty="0" smtClean="0"/>
              <a:t>, …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Most useful for small field techniques (SBRT, IMRT, …)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A softer energy spectrum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Higher photon energy </a:t>
            </a:r>
            <a:r>
              <a:rPr lang="en-US" altLang="ko-KR" sz="1600" dirty="0" err="1" smtClean="0"/>
              <a:t>fluence</a:t>
            </a:r>
            <a:r>
              <a:rPr lang="en-US" altLang="ko-KR" sz="1600" dirty="0" smtClean="0"/>
              <a:t>, higher dose per pulse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Reduced electron contamination to the beam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Reduced head scatter (head leakage 50%)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Higher dose rate </a:t>
            </a:r>
            <a:r>
              <a:rPr lang="en-US" altLang="ko-KR" sz="1600" dirty="0" smtClean="0">
                <a:sym typeface="Wingdings" panose="05000000000000000000" pitchFamily="2" charset="2"/>
              </a:rPr>
              <a:t> decrease treatment time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sym typeface="Wingdings" panose="05000000000000000000" pitchFamily="2" charset="2"/>
              </a:rPr>
              <a:t>Reduced sensitivity to beam positioning and energy variations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sym typeface="Wingdings" panose="05000000000000000000" pitchFamily="2" charset="2"/>
              </a:rPr>
              <a:t>Potentially increased dose calculation accuracy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    reduced output factor variations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    reduced e-contamination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    reduced leaf transmission</a:t>
            </a:r>
            <a:endParaRPr lang="en-US" altLang="ko-KR" sz="16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2256"/>
          <a:stretch/>
        </p:blipFill>
        <p:spPr>
          <a:xfrm>
            <a:off x="5868144" y="3717032"/>
            <a:ext cx="3118867" cy="1981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5295" t="28893" r="54110" b="33682"/>
          <a:stretch/>
        </p:blipFill>
        <p:spPr>
          <a:xfrm>
            <a:off x="5702327" y="1097189"/>
            <a:ext cx="3241081" cy="21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Flattening filter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67681"/>
            <a:ext cx="2724150" cy="2276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1623189"/>
            <a:ext cx="2714625" cy="2228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3688" y="1077737"/>
            <a:ext cx="182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Flattened beam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12160" y="107105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FFF beam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321" y="4217645"/>
            <a:ext cx="5980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Relative constant energy spectrum across the profile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 Almost constant profile with depth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>
                <a:sym typeface="Wingdings" panose="05000000000000000000" pitchFamily="2" charset="2"/>
              </a:rPr>
              <a:t>Similar </a:t>
            </a:r>
            <a:r>
              <a:rPr lang="en-US" altLang="ko-KR" dirty="0" err="1" smtClean="0">
                <a:sym typeface="Wingdings" panose="05000000000000000000" pitchFamily="2" charset="2"/>
              </a:rPr>
              <a:t>d</a:t>
            </a:r>
            <a:r>
              <a:rPr lang="en-US" altLang="ko-KR" baseline="-25000" dirty="0" err="1" smtClean="0">
                <a:sym typeface="Wingdings" panose="05000000000000000000" pitchFamily="2" charset="2"/>
              </a:rPr>
              <a:t>max</a:t>
            </a:r>
            <a:r>
              <a:rPr lang="en-US" altLang="ko-KR" dirty="0" smtClean="0">
                <a:sym typeface="Wingdings" panose="05000000000000000000" pitchFamily="2" charset="2"/>
              </a:rPr>
              <a:t> across the profile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- Reduced e-contamination  move </a:t>
            </a:r>
            <a:r>
              <a:rPr lang="en-US" altLang="ko-KR" dirty="0" err="1" smtClean="0">
                <a:sym typeface="Wingdings" panose="05000000000000000000" pitchFamily="2" charset="2"/>
              </a:rPr>
              <a:t>d</a:t>
            </a:r>
            <a:r>
              <a:rPr lang="en-US" altLang="ko-KR" baseline="-25000" dirty="0" err="1" smtClean="0">
                <a:sym typeface="Wingdings" panose="05000000000000000000" pitchFamily="2" charset="2"/>
              </a:rPr>
              <a:t>max</a:t>
            </a:r>
            <a:r>
              <a:rPr lang="en-US" altLang="ko-KR" dirty="0" smtClean="0">
                <a:sym typeface="Wingdings" panose="05000000000000000000" pitchFamily="2" charset="2"/>
              </a:rPr>
              <a:t> deeper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- Softer spectrum  move </a:t>
            </a:r>
            <a:r>
              <a:rPr lang="en-US" altLang="ko-KR" dirty="0" err="1" smtClean="0">
                <a:sym typeface="Wingdings" panose="05000000000000000000" pitchFamily="2" charset="2"/>
              </a:rPr>
              <a:t>d</a:t>
            </a:r>
            <a:r>
              <a:rPr lang="en-US" altLang="ko-KR" baseline="-25000" dirty="0" err="1" smtClean="0">
                <a:sym typeface="Wingdings" panose="05000000000000000000" pitchFamily="2" charset="2"/>
              </a:rPr>
              <a:t>max</a:t>
            </a:r>
            <a:r>
              <a:rPr lang="en-US" altLang="ko-KR" dirty="0" smtClean="0">
                <a:sym typeface="Wingdings" panose="05000000000000000000" pitchFamily="2" charset="2"/>
              </a:rPr>
              <a:t> shallower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1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781" y="107340"/>
            <a:ext cx="8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Note)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4168" y="44624"/>
            <a:ext cx="359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Bowtie Filter in CT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323528" y="620688"/>
            <a:ext cx="8280920" cy="1589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/>
              <a:t>Human body anatomy typically has a round cross section</a:t>
            </a:r>
          </a:p>
          <a:p>
            <a:pPr marL="268288" indent="-268288">
              <a:lnSpc>
                <a:spcPct val="110000"/>
              </a:lnSpc>
            </a:pPr>
            <a:r>
              <a:rPr lang="en-US" altLang="ko-KR" dirty="0" smtClean="0"/>
              <a:t>   - thicker in the middle than in the periphery.</a:t>
            </a:r>
          </a:p>
          <a:p>
            <a:pPr marL="268288" indent="-268288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/>
              <a:t>to reduce the beam intensity at the periphery of the beam</a:t>
            </a:r>
          </a:p>
          <a:p>
            <a:pPr marL="268288" indent="-268288">
              <a:lnSpc>
                <a:spcPct val="110000"/>
              </a:lnSpc>
            </a:pPr>
            <a:r>
              <a:rPr lang="en-US" altLang="ko-KR" dirty="0" smtClean="0"/>
              <a:t>   - corresponding to the thinner areas of a patient’s anatomy.</a:t>
            </a:r>
          </a:p>
          <a:p>
            <a:pPr marL="268288" indent="-268288">
              <a:lnSpc>
                <a:spcPct val="110000"/>
              </a:lnSpc>
              <a:buFont typeface="Wingdings" pitchFamily="2" charset="2"/>
              <a:buChar char="v"/>
            </a:pPr>
            <a:r>
              <a:rPr lang="en-US" altLang="ko-KR" dirty="0" smtClean="0"/>
              <a:t>Because of their shape they are often referred to as bowtie filters.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98266"/>
            <a:ext cx="2695575" cy="1695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92" y="2348880"/>
            <a:ext cx="2876550" cy="1695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04" y="4509120"/>
            <a:ext cx="4048125" cy="17240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453050" y="4100466"/>
            <a:ext cx="3247890" cy="2460522"/>
            <a:chOff x="4773468" y="2246678"/>
            <a:chExt cx="4136479" cy="346038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3468" y="2583602"/>
              <a:ext cx="4136479" cy="312346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32012" y="2246678"/>
              <a:ext cx="3369292" cy="40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Bowtie filter (Al) for Varian OBI</a:t>
              </a:r>
              <a:endParaRPr lang="ko-KR" altLang="en-US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73973" y="2628403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FF00"/>
                  </a:solidFill>
                </a:rPr>
                <a:t>Full fan</a:t>
              </a:r>
              <a:endParaRPr lang="ko-KR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73973" y="4075187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FF00"/>
                  </a:solidFill>
                </a:rPr>
                <a:t>Half fan</a:t>
              </a:r>
              <a:endParaRPr lang="ko-KR" altLang="en-US" sz="12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576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Flatness and Symmetry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60848"/>
            <a:ext cx="7482876" cy="4416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041" y="899696"/>
            <a:ext cx="852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Flatness and Symmetry: adjusted by changing position or angle of e-beam to the target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Position and angle: by varying the current through the steering coils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9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31640" y="1052736"/>
            <a:ext cx="6906921" cy="3490270"/>
            <a:chOff x="473391" y="3068961"/>
            <a:chExt cx="6906921" cy="3490270"/>
          </a:xfrm>
        </p:grpSpPr>
        <p:pic>
          <p:nvPicPr>
            <p:cNvPr id="130052" name="Picture 4" descr="flatness symmetry adjustment linac position coil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7" b="13563"/>
            <a:stretch/>
          </p:blipFill>
          <p:spPr bwMode="auto">
            <a:xfrm>
              <a:off x="482520" y="3090841"/>
              <a:ext cx="6897792" cy="3439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2669317" y="3068961"/>
              <a:ext cx="946573" cy="52021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038268" y="6039015"/>
              <a:ext cx="1051748" cy="52021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3391" y="4548535"/>
              <a:ext cx="858249" cy="34683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51520" y="116632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Flatness and Symmetry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735" y="5156826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Radial angle </a:t>
            </a:r>
            <a:r>
              <a:rPr lang="en-US" altLang="ko-KR" dirty="0" smtClean="0"/>
              <a:t>coil primarily adjusts </a:t>
            </a:r>
            <a:r>
              <a:rPr lang="en-US" altLang="ko-KR" dirty="0" err="1" smtClean="0"/>
              <a:t>inplane</a:t>
            </a:r>
            <a:r>
              <a:rPr lang="en-US" altLang="ko-KR" dirty="0" smtClean="0"/>
              <a:t> profile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Transverse angle </a:t>
            </a:r>
            <a:r>
              <a:rPr lang="en-US" altLang="ko-KR" dirty="0" smtClean="0"/>
              <a:t>coil primarily adjusts </a:t>
            </a:r>
            <a:r>
              <a:rPr lang="en-US" altLang="ko-KR" dirty="0" err="1" smtClean="0"/>
              <a:t>crossplane</a:t>
            </a:r>
            <a:r>
              <a:rPr lang="en-US" altLang="ko-KR" dirty="0" smtClean="0"/>
              <a:t> profile</a:t>
            </a:r>
          </a:p>
          <a:p>
            <a:r>
              <a:rPr lang="en-US" altLang="ko-KR" dirty="0" err="1" smtClean="0"/>
              <a:t>Buncher</a:t>
            </a:r>
            <a:r>
              <a:rPr lang="en-US" altLang="ko-KR" dirty="0" smtClean="0"/>
              <a:t> coils format and focus e-packets at the beginning of the accelerator guide</a:t>
            </a:r>
          </a:p>
        </p:txBody>
      </p:sp>
    </p:spTree>
    <p:extLst>
      <p:ext uri="{BB962C8B-B14F-4D97-AF65-F5344CB8AC3E}">
        <p14:creationId xmlns:p14="http://schemas.microsoft.com/office/powerpoint/2010/main" val="40071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B7525-C743-4FBD-B280-64137CFE7DBB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13" y="1628800"/>
            <a:ext cx="6050087" cy="35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8216</TotalTime>
  <Words>4723</Words>
  <Application>Microsoft Office PowerPoint</Application>
  <PresentationFormat>화면 슬라이드 쇼(4:3)</PresentationFormat>
  <Paragraphs>662</Paragraphs>
  <Slides>96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96</vt:i4>
      </vt:variant>
    </vt:vector>
  </HeadingPairs>
  <TitlesOfParts>
    <vt:vector size="105" baseType="lpstr">
      <vt:lpstr>굴림</vt:lpstr>
      <vt:lpstr>맑은 고딕</vt:lpstr>
      <vt:lpstr>Arial</vt:lpstr>
      <vt:lpstr>Symbol</vt:lpstr>
      <vt:lpstr>Times New Roman</vt:lpstr>
      <vt:lpstr>Wingdings</vt:lpstr>
      <vt:lpstr>Office 테마</vt:lpstr>
      <vt:lpstr>수식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Clinical Radiation Generators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Physics of Radiation Therapy</dc:title>
  <dc:creator>uijunghwang</dc:creator>
  <cp:lastModifiedBy>1 11</cp:lastModifiedBy>
  <cp:revision>459</cp:revision>
  <dcterms:created xsi:type="dcterms:W3CDTF">2014-01-14T00:26:55Z</dcterms:created>
  <dcterms:modified xsi:type="dcterms:W3CDTF">2020-03-20T04:34:55Z</dcterms:modified>
</cp:coreProperties>
</file>